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81" r:id="rId3"/>
    <p:sldId id="258" r:id="rId4"/>
    <p:sldId id="282" r:id="rId5"/>
    <p:sldId id="260" r:id="rId6"/>
    <p:sldId id="283" r:id="rId7"/>
    <p:sldId id="262" r:id="rId8"/>
    <p:sldId id="286" r:id="rId9"/>
    <p:sldId id="264" r:id="rId10"/>
  </p:sldIdLst>
  <p:sldSz cx="9144000" cy="5143500" type="screen16x9"/>
  <p:notesSz cx="9144000" cy="51435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FAC4A"/>
    <a:srgbClr val="5B9BD4"/>
    <a:srgbClr val="E9ECF4"/>
    <a:srgbClr val="D0D7E8"/>
    <a:srgbClr val="DDD9C3"/>
    <a:srgbClr val="D0D7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077"/>
    <p:restoredTop sz="94640"/>
  </p:normalViewPr>
  <p:slideViewPr>
    <p:cSldViewPr>
      <p:cViewPr varScale="1">
        <p:scale>
          <a:sx n="145" d="100"/>
          <a:sy n="145" d="100"/>
        </p:scale>
        <p:origin x="192" y="24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AA5E4E-3CCB-44B0-9809-11E87046189E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FEB8B47-54DB-4015-B7A4-7B6A5D735F0D}">
      <dgm:prSet custT="1"/>
      <dgm:spPr/>
      <dgm:t>
        <a:bodyPr/>
        <a:lstStyle/>
        <a:p>
          <a:pPr>
            <a:lnSpc>
              <a:spcPct val="105000"/>
            </a:lnSpc>
          </a:pPr>
          <a:r>
            <a:rPr lang="ru-RU" sz="1400" b="1" i="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Need </a:t>
          </a:r>
          <a:r>
            <a:rPr lang="ru-RU" sz="1400" b="1" i="0" baseline="0" dirty="0" err="1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for</a:t>
          </a:r>
          <a:r>
            <a:rPr lang="ru-RU" sz="1400" b="1" i="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ru-RU" sz="1400" b="1" i="0" baseline="0" dirty="0" err="1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new</a:t>
          </a:r>
          <a:r>
            <a:rPr lang="ru-RU" sz="1400" b="1" i="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ru-RU" sz="1400" b="1" i="0" baseline="0" dirty="0" err="1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data</a:t>
          </a:r>
          <a:r>
            <a:rPr lang="ru-RU" sz="1400" b="1" i="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, </a:t>
          </a:r>
          <a:r>
            <a:rPr lang="en-US" sz="1400" b="1" i="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including</a:t>
          </a:r>
          <a:r>
            <a:rPr lang="ru-RU" sz="1400" b="1" i="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ru-RU" sz="1400" b="1" i="0" baseline="0" dirty="0" err="1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new</a:t>
          </a:r>
          <a:r>
            <a:rPr lang="ru-RU" sz="1400" b="1" i="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b="1" i="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developments </a:t>
          </a:r>
          <a:r>
            <a:rPr lang="ru-RU" sz="1400" b="1" baseline="0" dirty="0" err="1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when</a:t>
          </a:r>
          <a:r>
            <a:rPr lang="ru-RU" sz="1400" b="1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reducing the burden on respondents</a:t>
          </a:r>
        </a:p>
      </dgm:t>
    </dgm:pt>
    <dgm:pt modelId="{A023DEAB-77A5-482D-A3C9-DF5579EC8A3B}" type="parTrans" cxnId="{F85FECF1-26A1-4D17-BBB5-59DB268C9D19}">
      <dgm:prSet/>
      <dgm:spPr/>
      <dgm:t>
        <a:bodyPr/>
        <a:lstStyle/>
        <a:p>
          <a:endParaRPr lang="ru-RU"/>
        </a:p>
      </dgm:t>
    </dgm:pt>
    <dgm:pt modelId="{66C7B335-E6D8-4B63-932E-A3F2A926E1AA}" type="sibTrans" cxnId="{F85FECF1-26A1-4D17-BBB5-59DB268C9D19}">
      <dgm:prSet/>
      <dgm:spPr/>
      <dgm:t>
        <a:bodyPr/>
        <a:lstStyle/>
        <a:p>
          <a:endParaRPr lang="ru-RU"/>
        </a:p>
      </dgm:t>
    </dgm:pt>
    <dgm:pt modelId="{8E0E11CE-A881-4EFA-90C0-05DE8100AA8A}">
      <dgm:prSet custT="1"/>
      <dgm:spPr/>
      <dgm:t>
        <a:bodyPr/>
        <a:lstStyle/>
        <a:p>
          <a:pPr>
            <a:lnSpc>
              <a:spcPct val="105000"/>
            </a:lnSpc>
          </a:pPr>
          <a:r>
            <a:rPr lang="en-US" sz="1400" b="1" i="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S</a:t>
          </a:r>
          <a:r>
            <a:rPr lang="ru-RU" sz="1400" b="1" i="0" baseline="0" dirty="0" err="1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tatistical</a:t>
          </a:r>
          <a:r>
            <a:rPr lang="ru-RU" sz="1400" b="1" i="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ru-RU" sz="1400" b="1" i="0" baseline="0" dirty="0" err="1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data</a:t>
          </a:r>
          <a:r>
            <a:rPr lang="en-US" sz="1400" b="1" i="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b="1" i="0" baseline="0" dirty="0" err="1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i</a:t>
          </a:r>
          <a:r>
            <a:rPr lang="ru-RU" sz="1400" b="1" i="0" baseline="0" dirty="0" err="1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ncompatibility</a:t>
          </a:r>
          <a:r>
            <a:rPr lang="ru-RU" sz="1400" b="1" i="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ru-RU" sz="1400" b="1" baseline="0" dirty="0">
            <a:solidFill>
              <a:schemeClr val="tx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480773C-F1D6-4B63-82FA-F571D57D12A0}" type="parTrans" cxnId="{B28C1A94-D159-4A3B-A63C-B9A56090FBAE}">
      <dgm:prSet/>
      <dgm:spPr/>
      <dgm:t>
        <a:bodyPr/>
        <a:lstStyle/>
        <a:p>
          <a:endParaRPr lang="ru-RU"/>
        </a:p>
      </dgm:t>
    </dgm:pt>
    <dgm:pt modelId="{51E61850-A72E-483A-924C-D017C858DF04}" type="sibTrans" cxnId="{B28C1A94-D159-4A3B-A63C-B9A56090FBAE}">
      <dgm:prSet/>
      <dgm:spPr/>
      <dgm:t>
        <a:bodyPr/>
        <a:lstStyle/>
        <a:p>
          <a:endParaRPr lang="ru-RU"/>
        </a:p>
      </dgm:t>
    </dgm:pt>
    <dgm:pt modelId="{F6760226-A0A4-43B4-B481-6AD9B4DB1DC1}">
      <dgm:prSet custT="1"/>
      <dgm:spPr/>
      <dgm:t>
        <a:bodyPr/>
        <a:lstStyle/>
        <a:p>
          <a:pPr>
            <a:lnSpc>
              <a:spcPct val="105000"/>
            </a:lnSpc>
          </a:pPr>
          <a:r>
            <a:rPr lang="ru-RU" sz="1400" b="1" i="0" baseline="0" dirty="0" err="1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Digitalization</a:t>
          </a:r>
          <a:r>
            <a:rPr lang="ru-RU" sz="1400" b="1" i="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b="1" i="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of </a:t>
          </a:r>
          <a:r>
            <a:rPr lang="ru-RU" sz="1400" b="1" i="0" baseline="0" dirty="0" err="1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all</a:t>
          </a:r>
          <a:r>
            <a:rPr lang="ru-RU" sz="1400" b="1" i="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ru-RU" sz="1400" b="1" i="0" baseline="0" dirty="0" err="1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areas</a:t>
          </a:r>
          <a:r>
            <a:rPr lang="ru-RU" sz="1400" b="1" i="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(administrative and big data)</a:t>
          </a:r>
          <a:endParaRPr lang="ru-RU" sz="1400" b="1" baseline="0" dirty="0">
            <a:solidFill>
              <a:schemeClr val="tx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76CCF34-C2C7-46BF-A701-6F7986F359E4}" type="parTrans" cxnId="{90C86D4C-95BB-4A08-B6B5-71F76C9669A0}">
      <dgm:prSet/>
      <dgm:spPr/>
      <dgm:t>
        <a:bodyPr/>
        <a:lstStyle/>
        <a:p>
          <a:endParaRPr lang="ru-RU"/>
        </a:p>
      </dgm:t>
    </dgm:pt>
    <dgm:pt modelId="{2FB5B4F1-EFE5-4455-BD24-39A7808C1529}" type="sibTrans" cxnId="{90C86D4C-95BB-4A08-B6B5-71F76C9669A0}">
      <dgm:prSet/>
      <dgm:spPr/>
      <dgm:t>
        <a:bodyPr/>
        <a:lstStyle/>
        <a:p>
          <a:endParaRPr lang="ru-RU"/>
        </a:p>
      </dgm:t>
    </dgm:pt>
    <dgm:pt modelId="{6D6DBB88-8974-47F0-ADF9-CB71ED02C8B3}">
      <dgm:prSet custT="1"/>
      <dgm:spPr/>
      <dgm:t>
        <a:bodyPr/>
        <a:lstStyle/>
        <a:p>
          <a:pPr algn="ctr">
            <a:lnSpc>
              <a:spcPct val="105000"/>
            </a:lnSpc>
          </a:pPr>
          <a:r>
            <a:rPr lang="ru-RU" sz="1400" b="1" i="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Artificial intelligence, </a:t>
          </a:r>
        </a:p>
        <a:p>
          <a:pPr algn="ctr">
            <a:lnSpc>
              <a:spcPct val="105000"/>
            </a:lnSpc>
          </a:pPr>
          <a:r>
            <a:rPr lang="ru-RU" sz="1400" b="1" i="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Alternative statistics</a:t>
          </a:r>
        </a:p>
        <a:p>
          <a:pPr algn="l">
            <a:lnSpc>
              <a:spcPct val="105000"/>
            </a:lnSpc>
          </a:pPr>
          <a:r>
            <a:rPr lang="ru-RU" sz="1400" b="1" i="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Metadata, Smart Data </a:t>
          </a:r>
        </a:p>
      </dgm:t>
    </dgm:pt>
    <dgm:pt modelId="{B7A4C409-DE3D-4358-ADAF-1F101BCB49FA}" type="parTrans" cxnId="{DA8BE82B-597B-42CE-8518-DC4A8C99EE09}">
      <dgm:prSet/>
      <dgm:spPr/>
      <dgm:t>
        <a:bodyPr/>
        <a:lstStyle/>
        <a:p>
          <a:endParaRPr lang="ru-RU"/>
        </a:p>
      </dgm:t>
    </dgm:pt>
    <dgm:pt modelId="{F08412E8-4A62-4A4B-AB87-2C5F9F7E6D70}" type="sibTrans" cxnId="{DA8BE82B-597B-42CE-8518-DC4A8C99EE09}">
      <dgm:prSet/>
      <dgm:spPr/>
      <dgm:t>
        <a:bodyPr/>
        <a:lstStyle/>
        <a:p>
          <a:endParaRPr lang="ru-RU"/>
        </a:p>
      </dgm:t>
    </dgm:pt>
    <dgm:pt modelId="{A52DD226-4E19-421C-8547-09227B0667EB}">
      <dgm:prSet custT="1"/>
      <dgm:spPr/>
      <dgm:t>
        <a:bodyPr/>
        <a:lstStyle/>
        <a:p>
          <a:pPr>
            <a:lnSpc>
              <a:spcPct val="105000"/>
            </a:lnSpc>
          </a:pPr>
          <a:r>
            <a:rPr lang="ru-RU" sz="1400" b="1" i="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Quality, </a:t>
          </a:r>
          <a:r>
            <a:rPr lang="ru-RU" sz="1400" b="1" i="0" baseline="0" dirty="0" err="1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efficiency</a:t>
          </a:r>
          <a:r>
            <a:rPr lang="ru-RU" sz="1400" b="1" i="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br>
            <a:rPr lang="en-US" sz="1400" b="1" i="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1400" b="1" i="0" baseline="0" dirty="0" err="1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and</a:t>
          </a:r>
          <a:r>
            <a:rPr lang="ru-RU" sz="1400" b="1" i="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ru-RU" sz="1400" b="1" i="0" baseline="0" dirty="0" err="1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data</a:t>
          </a:r>
          <a:r>
            <a:rPr lang="ru-RU" sz="1400" b="1" i="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b="1" i="0" baseline="0" dirty="0" err="1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detalization</a:t>
          </a:r>
          <a:r>
            <a:rPr lang="ru-RU" sz="1400" b="1" i="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, </a:t>
          </a:r>
          <a:r>
            <a:rPr lang="ru-RU" sz="1400" b="1" i="0" baseline="0" dirty="0" err="1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interoperability</a:t>
          </a:r>
          <a:endParaRPr lang="ru-RU" sz="1400" b="1" i="0" baseline="0" dirty="0">
            <a:solidFill>
              <a:schemeClr val="tx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>
            <a:lnSpc>
              <a:spcPct val="105000"/>
            </a:lnSpc>
          </a:pPr>
          <a:endParaRPr lang="ru-RU" sz="1400" b="1" i="0" baseline="0" dirty="0">
            <a:solidFill>
              <a:schemeClr val="tx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E2D4318-BC71-4A32-9070-A1F93C2BE66C}" type="parTrans" cxnId="{D1E64463-29DF-4FA9-A639-A982D6A7E56A}">
      <dgm:prSet/>
      <dgm:spPr/>
      <dgm:t>
        <a:bodyPr/>
        <a:lstStyle/>
        <a:p>
          <a:endParaRPr lang="ru-RU"/>
        </a:p>
      </dgm:t>
    </dgm:pt>
    <dgm:pt modelId="{64A65579-6E44-4B73-ACFB-7CD7BB218A01}" type="sibTrans" cxnId="{D1E64463-29DF-4FA9-A639-A982D6A7E56A}">
      <dgm:prSet/>
      <dgm:spPr/>
      <dgm:t>
        <a:bodyPr/>
        <a:lstStyle/>
        <a:p>
          <a:endParaRPr lang="ru-RU"/>
        </a:p>
      </dgm:t>
    </dgm:pt>
    <dgm:pt modelId="{DA464F04-7349-4042-B630-0697A332D9DD}">
      <dgm:prSet custT="1"/>
      <dgm:spPr/>
      <dgm:t>
        <a:bodyPr/>
        <a:lstStyle/>
        <a:p>
          <a:pPr>
            <a:lnSpc>
              <a:spcPct val="105000"/>
            </a:lnSpc>
          </a:pPr>
          <a:r>
            <a:rPr lang="ru-RU" sz="1400" b="1" i="0" baseline="0" dirty="0" err="1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Unwillingness</a:t>
          </a:r>
          <a:r>
            <a:rPr lang="ru-RU" sz="1400" b="1" i="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b="1" i="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of population to </a:t>
          </a:r>
          <a:r>
            <a:rPr lang="ru-RU" sz="1400" b="1" i="0" baseline="0" dirty="0" err="1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submit</a:t>
          </a:r>
          <a:r>
            <a:rPr lang="ru-RU" sz="1400" b="1" i="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ru-RU" sz="1400" b="1" i="0" baseline="0" dirty="0" err="1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information</a:t>
          </a:r>
          <a:endParaRPr lang="ru-RU" sz="1400" b="1" baseline="0" dirty="0">
            <a:solidFill>
              <a:schemeClr val="tx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AFF25B0-6A68-446F-9E54-9E896D619586}" type="parTrans" cxnId="{9DC302D7-3F4B-400B-BAB6-EE5C7F30CA30}">
      <dgm:prSet/>
      <dgm:spPr/>
      <dgm:t>
        <a:bodyPr/>
        <a:lstStyle/>
        <a:p>
          <a:endParaRPr lang="ru-RU"/>
        </a:p>
      </dgm:t>
    </dgm:pt>
    <dgm:pt modelId="{F10BF01F-8956-4C70-84E6-751705A61964}" type="sibTrans" cxnId="{9DC302D7-3F4B-400B-BAB6-EE5C7F30CA30}">
      <dgm:prSet/>
      <dgm:spPr/>
      <dgm:t>
        <a:bodyPr/>
        <a:lstStyle/>
        <a:p>
          <a:endParaRPr lang="ru-RU"/>
        </a:p>
      </dgm:t>
    </dgm:pt>
    <dgm:pt modelId="{C5DBD157-90C7-4DF5-93C1-D1F657C1047C}">
      <dgm:prSet custT="1"/>
      <dgm:spPr/>
      <dgm:t>
        <a:bodyPr/>
        <a:lstStyle/>
        <a:p>
          <a:pPr>
            <a:lnSpc>
              <a:spcPct val="105000"/>
            </a:lnSpc>
          </a:pPr>
          <a:r>
            <a:rPr lang="ru-RU" sz="1400" b="1" i="0" baseline="0" dirty="0" err="1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Low</a:t>
          </a:r>
          <a:r>
            <a:rPr lang="ru-RU" sz="1400" b="1" i="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level of statistical literacy among users</a:t>
          </a:r>
          <a:endParaRPr lang="ru-RU" sz="1400" b="1" baseline="0" dirty="0">
            <a:solidFill>
              <a:schemeClr val="tx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3CA1D95-C727-43F0-85AF-3AF47F9FC9F9}" type="parTrans" cxnId="{E97F98B7-A3BC-4D07-A938-D98D469C6D65}">
      <dgm:prSet/>
      <dgm:spPr/>
      <dgm:t>
        <a:bodyPr/>
        <a:lstStyle/>
        <a:p>
          <a:endParaRPr lang="ru-RU"/>
        </a:p>
      </dgm:t>
    </dgm:pt>
    <dgm:pt modelId="{252E327E-C890-43EA-9FAE-6F2432397DFF}" type="sibTrans" cxnId="{E97F98B7-A3BC-4D07-A938-D98D469C6D65}">
      <dgm:prSet/>
      <dgm:spPr/>
      <dgm:t>
        <a:bodyPr/>
        <a:lstStyle/>
        <a:p>
          <a:endParaRPr lang="ru-RU"/>
        </a:p>
      </dgm:t>
    </dgm:pt>
    <dgm:pt modelId="{D7B6C076-6075-4AD1-92C7-1AA56C904C1A}" type="pres">
      <dgm:prSet presAssocID="{9BAA5E4E-3CCB-44B0-9809-11E87046189E}" presName="compositeShape" presStyleCnt="0">
        <dgm:presLayoutVars>
          <dgm:chMax val="7"/>
          <dgm:dir/>
          <dgm:resizeHandles val="exact"/>
        </dgm:presLayoutVars>
      </dgm:prSet>
      <dgm:spPr/>
    </dgm:pt>
    <dgm:pt modelId="{A0A27C48-A700-490E-8EC5-C3337B020050}" type="pres">
      <dgm:prSet presAssocID="{3FEB8B47-54DB-4015-B7A4-7B6A5D735F0D}" presName="circ1" presStyleLbl="vennNode1" presStyleIdx="0" presStyleCnt="7" custLinFactNeighborY="-20074"/>
      <dgm:spPr/>
    </dgm:pt>
    <dgm:pt modelId="{FA17CFBF-ED64-429D-8457-B4B0841F1B7F}" type="pres">
      <dgm:prSet presAssocID="{3FEB8B47-54DB-4015-B7A4-7B6A5D735F0D}" presName="circ1Tx" presStyleLbl="revTx" presStyleIdx="0" presStyleCnt="0" custScaleX="155395" custLinFactNeighborY="-7641">
        <dgm:presLayoutVars>
          <dgm:chMax val="0"/>
          <dgm:chPref val="0"/>
          <dgm:bulletEnabled val="1"/>
        </dgm:presLayoutVars>
      </dgm:prSet>
      <dgm:spPr/>
    </dgm:pt>
    <dgm:pt modelId="{2D7B23AB-8005-419E-A391-0EB4C4221D8F}" type="pres">
      <dgm:prSet presAssocID="{8E0E11CE-A881-4EFA-90C0-05DE8100AA8A}" presName="circ2" presStyleLbl="vennNode1" presStyleIdx="1" presStyleCnt="7" custLinFactNeighborY="-20074"/>
      <dgm:spPr/>
    </dgm:pt>
    <dgm:pt modelId="{A46B2C12-55A2-4737-9E25-D9141E6AF4AD}" type="pres">
      <dgm:prSet presAssocID="{8E0E11CE-A881-4EFA-90C0-05DE8100AA8A}" presName="circ2Tx" presStyleLbl="revTx" presStyleIdx="0" presStyleCnt="0" custScaleX="108650" custLinFactX="-100000" custLinFactNeighborX="-174449" custLinFactNeighborY="91311">
        <dgm:presLayoutVars>
          <dgm:chMax val="0"/>
          <dgm:chPref val="0"/>
          <dgm:bulletEnabled val="1"/>
        </dgm:presLayoutVars>
      </dgm:prSet>
      <dgm:spPr/>
    </dgm:pt>
    <dgm:pt modelId="{493B0D2C-D100-4ABE-8579-180509464020}" type="pres">
      <dgm:prSet presAssocID="{F6760226-A0A4-43B4-B481-6AD9B4DB1DC1}" presName="circ3" presStyleLbl="vennNode1" presStyleIdx="2" presStyleCnt="7" custLinFactNeighborY="-20074"/>
      <dgm:spPr/>
    </dgm:pt>
    <dgm:pt modelId="{D9AE59C8-216A-4537-9627-2D7D64483685}" type="pres">
      <dgm:prSet presAssocID="{F6760226-A0A4-43B4-B481-6AD9B4DB1DC1}" presName="circ3Tx" presStyleLbl="revTx" presStyleIdx="0" presStyleCnt="0" custScaleX="112138" custLinFactNeighborX="-1321" custLinFactNeighborY="-46673">
        <dgm:presLayoutVars>
          <dgm:chMax val="0"/>
          <dgm:chPref val="0"/>
          <dgm:bulletEnabled val="1"/>
        </dgm:presLayoutVars>
      </dgm:prSet>
      <dgm:spPr/>
    </dgm:pt>
    <dgm:pt modelId="{96EE6BC9-475B-48A8-9A05-737CDD9C70DF}" type="pres">
      <dgm:prSet presAssocID="{6D6DBB88-8974-47F0-ADF9-CB71ED02C8B3}" presName="circ4" presStyleLbl="vennNode1" presStyleIdx="3" presStyleCnt="7" custLinFactNeighborY="-20074"/>
      <dgm:spPr/>
    </dgm:pt>
    <dgm:pt modelId="{073A082F-C7C9-4D81-977E-DBEE34ECBF21}" type="pres">
      <dgm:prSet presAssocID="{6D6DBB88-8974-47F0-ADF9-CB71ED02C8B3}" presName="circ4Tx" presStyleLbl="revTx" presStyleIdx="0" presStyleCnt="0" custScaleX="193843" custLinFactNeighborX="22819" custLinFactNeighborY="-76685">
        <dgm:presLayoutVars>
          <dgm:chMax val="0"/>
          <dgm:chPref val="0"/>
          <dgm:bulletEnabled val="1"/>
        </dgm:presLayoutVars>
      </dgm:prSet>
      <dgm:spPr/>
    </dgm:pt>
    <dgm:pt modelId="{2B94AAD9-06B6-413B-84B7-D3B0F4F08BF4}" type="pres">
      <dgm:prSet presAssocID="{A52DD226-4E19-421C-8547-09227B0667EB}" presName="circ5" presStyleLbl="vennNode1" presStyleIdx="4" presStyleCnt="7" custLinFactNeighborY="-20074"/>
      <dgm:spPr/>
    </dgm:pt>
    <dgm:pt modelId="{7F91AF70-518C-42A5-9069-4582D11A3871}" type="pres">
      <dgm:prSet presAssocID="{A52DD226-4E19-421C-8547-09227B0667EB}" presName="circ5Tx" presStyleLbl="revTx" presStyleIdx="0" presStyleCnt="0" custScaleX="120824" custLinFactNeighborX="-14030" custLinFactNeighborY="-76685">
        <dgm:presLayoutVars>
          <dgm:chMax val="0"/>
          <dgm:chPref val="0"/>
          <dgm:bulletEnabled val="1"/>
        </dgm:presLayoutVars>
      </dgm:prSet>
      <dgm:spPr/>
    </dgm:pt>
    <dgm:pt modelId="{CDE48AEE-BAAB-4097-A080-BD00B240FD79}" type="pres">
      <dgm:prSet presAssocID="{DA464F04-7349-4042-B630-0697A332D9DD}" presName="circ6" presStyleLbl="vennNode1" presStyleIdx="5" presStyleCnt="7" custLinFactNeighborY="-20074"/>
      <dgm:spPr/>
    </dgm:pt>
    <dgm:pt modelId="{6B40036C-9F5C-4952-ACEB-9471BDDB4E1E}" type="pres">
      <dgm:prSet presAssocID="{DA464F04-7349-4042-B630-0697A332D9DD}" presName="circ6Tx" presStyleLbl="revTx" presStyleIdx="0" presStyleCnt="0" custScaleX="120503" custLinFactX="100000" custLinFactY="-57230" custLinFactNeighborX="181789" custLinFactNeighborY="-100000">
        <dgm:presLayoutVars>
          <dgm:chMax val="0"/>
          <dgm:chPref val="0"/>
          <dgm:bulletEnabled val="1"/>
        </dgm:presLayoutVars>
      </dgm:prSet>
      <dgm:spPr/>
    </dgm:pt>
    <dgm:pt modelId="{7234D03C-0491-465D-8A9B-6C1D9B8F2DFC}" type="pres">
      <dgm:prSet presAssocID="{C5DBD157-90C7-4DF5-93C1-D1F657C1047C}" presName="circ7" presStyleLbl="vennNode1" presStyleIdx="6" presStyleCnt="7" custLinFactNeighborY="-20074"/>
      <dgm:spPr/>
    </dgm:pt>
    <dgm:pt modelId="{C9B53AF1-DB3C-4CE8-A312-482E6FA5FF7F}" type="pres">
      <dgm:prSet presAssocID="{C5DBD157-90C7-4DF5-93C1-D1F657C1047C}" presName="circ7Tx" presStyleLbl="revTx" presStyleIdx="0" presStyleCnt="0" custLinFactNeighborX="684" custLinFactNeighborY="-23843">
        <dgm:presLayoutVars>
          <dgm:chMax val="0"/>
          <dgm:chPref val="0"/>
          <dgm:bulletEnabled val="1"/>
        </dgm:presLayoutVars>
      </dgm:prSet>
      <dgm:spPr/>
    </dgm:pt>
  </dgm:ptLst>
  <dgm:cxnLst>
    <dgm:cxn modelId="{5443CF00-9242-4729-BFE3-B8D4C7F8AFD5}" type="presOf" srcId="{6D6DBB88-8974-47F0-ADF9-CB71ED02C8B3}" destId="{073A082F-C7C9-4D81-977E-DBEE34ECBF21}" srcOrd="0" destOrd="0" presId="urn:microsoft.com/office/officeart/2005/8/layout/venn1"/>
    <dgm:cxn modelId="{5E85E603-8CE0-4CE2-A4F7-F434BD8845E1}" type="presOf" srcId="{9BAA5E4E-3CCB-44B0-9809-11E87046189E}" destId="{D7B6C076-6075-4AD1-92C7-1AA56C904C1A}" srcOrd="0" destOrd="0" presId="urn:microsoft.com/office/officeart/2005/8/layout/venn1"/>
    <dgm:cxn modelId="{CBC2C512-0D71-4CFE-BEF0-8D4B8B658167}" type="presOf" srcId="{8E0E11CE-A881-4EFA-90C0-05DE8100AA8A}" destId="{A46B2C12-55A2-4737-9E25-D9141E6AF4AD}" srcOrd="0" destOrd="0" presId="urn:microsoft.com/office/officeart/2005/8/layout/venn1"/>
    <dgm:cxn modelId="{DA8BE82B-597B-42CE-8518-DC4A8C99EE09}" srcId="{9BAA5E4E-3CCB-44B0-9809-11E87046189E}" destId="{6D6DBB88-8974-47F0-ADF9-CB71ED02C8B3}" srcOrd="3" destOrd="0" parTransId="{B7A4C409-DE3D-4358-ADAF-1F101BCB49FA}" sibTransId="{F08412E8-4A62-4A4B-AB87-2C5F9F7E6D70}"/>
    <dgm:cxn modelId="{90C86D4C-95BB-4A08-B6B5-71F76C9669A0}" srcId="{9BAA5E4E-3CCB-44B0-9809-11E87046189E}" destId="{F6760226-A0A4-43B4-B481-6AD9B4DB1DC1}" srcOrd="2" destOrd="0" parTransId="{376CCF34-C2C7-46BF-A701-6F7986F359E4}" sibTransId="{2FB5B4F1-EFE5-4455-BD24-39A7808C1529}"/>
    <dgm:cxn modelId="{D1E64463-29DF-4FA9-A639-A982D6A7E56A}" srcId="{9BAA5E4E-3CCB-44B0-9809-11E87046189E}" destId="{A52DD226-4E19-421C-8547-09227B0667EB}" srcOrd="4" destOrd="0" parTransId="{8E2D4318-BC71-4A32-9070-A1F93C2BE66C}" sibTransId="{64A65579-6E44-4B73-ACFB-7CD7BB218A01}"/>
    <dgm:cxn modelId="{D0F15D6B-6E36-4533-B4BB-9C114A7555FB}" type="presOf" srcId="{3FEB8B47-54DB-4015-B7A4-7B6A5D735F0D}" destId="{FA17CFBF-ED64-429D-8457-B4B0841F1B7F}" srcOrd="0" destOrd="0" presId="urn:microsoft.com/office/officeart/2005/8/layout/venn1"/>
    <dgm:cxn modelId="{B751B784-E2B8-430D-BF5A-C570404ACE7F}" type="presOf" srcId="{F6760226-A0A4-43B4-B481-6AD9B4DB1DC1}" destId="{D9AE59C8-216A-4537-9627-2D7D64483685}" srcOrd="0" destOrd="0" presId="urn:microsoft.com/office/officeart/2005/8/layout/venn1"/>
    <dgm:cxn modelId="{672D138F-7F47-49C7-AA96-47E2E367CC18}" type="presOf" srcId="{C5DBD157-90C7-4DF5-93C1-D1F657C1047C}" destId="{C9B53AF1-DB3C-4CE8-A312-482E6FA5FF7F}" srcOrd="0" destOrd="0" presId="urn:microsoft.com/office/officeart/2005/8/layout/venn1"/>
    <dgm:cxn modelId="{B28C1A94-D159-4A3B-A63C-B9A56090FBAE}" srcId="{9BAA5E4E-3CCB-44B0-9809-11E87046189E}" destId="{8E0E11CE-A881-4EFA-90C0-05DE8100AA8A}" srcOrd="1" destOrd="0" parTransId="{3480773C-F1D6-4B63-82FA-F571D57D12A0}" sibTransId="{51E61850-A72E-483A-924C-D017C858DF04}"/>
    <dgm:cxn modelId="{09945F94-D947-4AF4-987E-2DE4693C99F2}" type="presOf" srcId="{A52DD226-4E19-421C-8547-09227B0667EB}" destId="{7F91AF70-518C-42A5-9069-4582D11A3871}" srcOrd="0" destOrd="0" presId="urn:microsoft.com/office/officeart/2005/8/layout/venn1"/>
    <dgm:cxn modelId="{E97F98B7-A3BC-4D07-A938-D98D469C6D65}" srcId="{9BAA5E4E-3CCB-44B0-9809-11E87046189E}" destId="{C5DBD157-90C7-4DF5-93C1-D1F657C1047C}" srcOrd="6" destOrd="0" parTransId="{43CA1D95-C727-43F0-85AF-3AF47F9FC9F9}" sibTransId="{252E327E-C890-43EA-9FAE-6F2432397DFF}"/>
    <dgm:cxn modelId="{00F1C2C7-5735-472C-A27F-3A2CF1DD55C1}" type="presOf" srcId="{DA464F04-7349-4042-B630-0697A332D9DD}" destId="{6B40036C-9F5C-4952-ACEB-9471BDDB4E1E}" srcOrd="0" destOrd="0" presId="urn:microsoft.com/office/officeart/2005/8/layout/venn1"/>
    <dgm:cxn modelId="{9DC302D7-3F4B-400B-BAB6-EE5C7F30CA30}" srcId="{9BAA5E4E-3CCB-44B0-9809-11E87046189E}" destId="{DA464F04-7349-4042-B630-0697A332D9DD}" srcOrd="5" destOrd="0" parTransId="{2AFF25B0-6A68-446F-9E54-9E896D619586}" sibTransId="{F10BF01F-8956-4C70-84E6-751705A61964}"/>
    <dgm:cxn modelId="{F85FECF1-26A1-4D17-BBB5-59DB268C9D19}" srcId="{9BAA5E4E-3CCB-44B0-9809-11E87046189E}" destId="{3FEB8B47-54DB-4015-B7A4-7B6A5D735F0D}" srcOrd="0" destOrd="0" parTransId="{A023DEAB-77A5-482D-A3C9-DF5579EC8A3B}" sibTransId="{66C7B335-E6D8-4B63-932E-A3F2A926E1AA}"/>
    <dgm:cxn modelId="{36127BC6-1EFC-49FD-AF83-54C3957471F6}" type="presParOf" srcId="{D7B6C076-6075-4AD1-92C7-1AA56C904C1A}" destId="{A0A27C48-A700-490E-8EC5-C3337B020050}" srcOrd="0" destOrd="0" presId="urn:microsoft.com/office/officeart/2005/8/layout/venn1"/>
    <dgm:cxn modelId="{3C6327CE-F08D-4169-944D-3142474E4EE3}" type="presParOf" srcId="{D7B6C076-6075-4AD1-92C7-1AA56C904C1A}" destId="{FA17CFBF-ED64-429D-8457-B4B0841F1B7F}" srcOrd="1" destOrd="0" presId="urn:microsoft.com/office/officeart/2005/8/layout/venn1"/>
    <dgm:cxn modelId="{3BBF5D6A-5623-4488-AA61-1CA1242EBAAA}" type="presParOf" srcId="{D7B6C076-6075-4AD1-92C7-1AA56C904C1A}" destId="{2D7B23AB-8005-419E-A391-0EB4C4221D8F}" srcOrd="2" destOrd="0" presId="urn:microsoft.com/office/officeart/2005/8/layout/venn1"/>
    <dgm:cxn modelId="{75287991-A18D-4877-9BAD-F95689FC32FF}" type="presParOf" srcId="{D7B6C076-6075-4AD1-92C7-1AA56C904C1A}" destId="{A46B2C12-55A2-4737-9E25-D9141E6AF4AD}" srcOrd="3" destOrd="0" presId="urn:microsoft.com/office/officeart/2005/8/layout/venn1"/>
    <dgm:cxn modelId="{84B40F63-4F4F-454F-88B5-77A665CC3A41}" type="presParOf" srcId="{D7B6C076-6075-4AD1-92C7-1AA56C904C1A}" destId="{493B0D2C-D100-4ABE-8579-180509464020}" srcOrd="4" destOrd="0" presId="urn:microsoft.com/office/officeart/2005/8/layout/venn1"/>
    <dgm:cxn modelId="{7DC0AAF1-F0FA-4891-8B11-E9AAFB3B7AD4}" type="presParOf" srcId="{D7B6C076-6075-4AD1-92C7-1AA56C904C1A}" destId="{D9AE59C8-216A-4537-9627-2D7D64483685}" srcOrd="5" destOrd="0" presId="urn:microsoft.com/office/officeart/2005/8/layout/venn1"/>
    <dgm:cxn modelId="{B3564729-3557-4E03-B4F6-FAF4C4824280}" type="presParOf" srcId="{D7B6C076-6075-4AD1-92C7-1AA56C904C1A}" destId="{96EE6BC9-475B-48A8-9A05-737CDD9C70DF}" srcOrd="6" destOrd="0" presId="urn:microsoft.com/office/officeart/2005/8/layout/venn1"/>
    <dgm:cxn modelId="{9BAC6EFD-7AD4-43A2-A026-8C12CC2B483C}" type="presParOf" srcId="{D7B6C076-6075-4AD1-92C7-1AA56C904C1A}" destId="{073A082F-C7C9-4D81-977E-DBEE34ECBF21}" srcOrd="7" destOrd="0" presId="urn:microsoft.com/office/officeart/2005/8/layout/venn1"/>
    <dgm:cxn modelId="{B8051292-41DE-408F-9905-A9DD39AA9B60}" type="presParOf" srcId="{D7B6C076-6075-4AD1-92C7-1AA56C904C1A}" destId="{2B94AAD9-06B6-413B-84B7-D3B0F4F08BF4}" srcOrd="8" destOrd="0" presId="urn:microsoft.com/office/officeart/2005/8/layout/venn1"/>
    <dgm:cxn modelId="{242C9C2B-E18A-458D-BA87-7A434E46BD9B}" type="presParOf" srcId="{D7B6C076-6075-4AD1-92C7-1AA56C904C1A}" destId="{7F91AF70-518C-42A5-9069-4582D11A3871}" srcOrd="9" destOrd="0" presId="urn:microsoft.com/office/officeart/2005/8/layout/venn1"/>
    <dgm:cxn modelId="{604359FB-07C0-4271-A6B8-4C0A3B24C1CF}" type="presParOf" srcId="{D7B6C076-6075-4AD1-92C7-1AA56C904C1A}" destId="{CDE48AEE-BAAB-4097-A080-BD00B240FD79}" srcOrd="10" destOrd="0" presId="urn:microsoft.com/office/officeart/2005/8/layout/venn1"/>
    <dgm:cxn modelId="{D0C3AA82-225F-482B-BA89-79CB3DA5F624}" type="presParOf" srcId="{D7B6C076-6075-4AD1-92C7-1AA56C904C1A}" destId="{6B40036C-9F5C-4952-ACEB-9471BDDB4E1E}" srcOrd="11" destOrd="0" presId="urn:microsoft.com/office/officeart/2005/8/layout/venn1"/>
    <dgm:cxn modelId="{A5A99E44-CE1C-4B0C-8C8E-C6554458B67E}" type="presParOf" srcId="{D7B6C076-6075-4AD1-92C7-1AA56C904C1A}" destId="{7234D03C-0491-465D-8A9B-6C1D9B8F2DFC}" srcOrd="12" destOrd="0" presId="urn:microsoft.com/office/officeart/2005/8/layout/venn1"/>
    <dgm:cxn modelId="{6D5E7A5D-6B00-48B6-A57D-902573A32051}" type="presParOf" srcId="{D7B6C076-6075-4AD1-92C7-1AA56C904C1A}" destId="{C9B53AF1-DB3C-4CE8-A312-482E6FA5FF7F}" srcOrd="1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A27C48-A700-490E-8EC5-C3337B020050}">
      <dsp:nvSpPr>
        <dsp:cNvPr id="0" name=""/>
        <dsp:cNvSpPr/>
      </dsp:nvSpPr>
      <dsp:spPr>
        <a:xfrm>
          <a:off x="3293260" y="942941"/>
          <a:ext cx="1626227" cy="162642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FA17CFBF-ED64-429D-8457-B4B0841F1B7F}">
      <dsp:nvSpPr>
        <dsp:cNvPr id="0" name=""/>
        <dsp:cNvSpPr/>
      </dsp:nvSpPr>
      <dsp:spPr>
        <a:xfrm>
          <a:off x="2658570" y="0"/>
          <a:ext cx="2895607" cy="997196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105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i="0" kern="120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Need </a:t>
          </a:r>
          <a:r>
            <a:rPr lang="ru-RU" sz="1400" b="1" i="0" kern="1200" baseline="0" dirty="0" err="1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for</a:t>
          </a:r>
          <a:r>
            <a:rPr lang="ru-RU" sz="1400" b="1" i="0" kern="120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ru-RU" sz="1400" b="1" i="0" kern="1200" baseline="0" dirty="0" err="1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new</a:t>
          </a:r>
          <a:r>
            <a:rPr lang="ru-RU" sz="1400" b="1" i="0" kern="120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ru-RU" sz="1400" b="1" i="0" kern="1200" baseline="0" dirty="0" err="1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data</a:t>
          </a:r>
          <a:r>
            <a:rPr lang="ru-RU" sz="1400" b="1" i="0" kern="120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, </a:t>
          </a:r>
          <a:r>
            <a:rPr lang="en-US" sz="1400" b="1" i="0" kern="120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including</a:t>
          </a:r>
          <a:r>
            <a:rPr lang="ru-RU" sz="1400" b="1" i="0" kern="120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ru-RU" sz="1400" b="1" i="0" kern="1200" baseline="0" dirty="0" err="1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new</a:t>
          </a:r>
          <a:r>
            <a:rPr lang="ru-RU" sz="1400" b="1" i="0" kern="120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b="1" i="0" kern="120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developments </a:t>
          </a:r>
          <a:r>
            <a:rPr lang="ru-RU" sz="1400" b="1" kern="1200" baseline="0" dirty="0" err="1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when</a:t>
          </a:r>
          <a:r>
            <a:rPr lang="ru-RU" sz="1400" b="1" kern="120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reducing the burden on respondents</a:t>
          </a:r>
        </a:p>
      </dsp:txBody>
      <dsp:txXfrm>
        <a:off x="2658570" y="0"/>
        <a:ext cx="2895607" cy="997196"/>
      </dsp:txXfrm>
    </dsp:sp>
    <dsp:sp modelId="{2D7B23AB-8005-419E-A391-0EB4C4221D8F}">
      <dsp:nvSpPr>
        <dsp:cNvPr id="0" name=""/>
        <dsp:cNvSpPr/>
      </dsp:nvSpPr>
      <dsp:spPr>
        <a:xfrm>
          <a:off x="3770287" y="1172296"/>
          <a:ext cx="1626227" cy="162642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A46B2C12-55A2-4737-9E25-D9141E6AF4AD}">
      <dsp:nvSpPr>
        <dsp:cNvPr id="0" name=""/>
        <dsp:cNvSpPr/>
      </dsp:nvSpPr>
      <dsp:spPr>
        <a:xfrm>
          <a:off x="685792" y="1948940"/>
          <a:ext cx="1914137" cy="109691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105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i="0" kern="120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S</a:t>
          </a:r>
          <a:r>
            <a:rPr lang="ru-RU" sz="1400" b="1" i="0" kern="1200" baseline="0" dirty="0" err="1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tatistical</a:t>
          </a:r>
          <a:r>
            <a:rPr lang="ru-RU" sz="1400" b="1" i="0" kern="120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ru-RU" sz="1400" b="1" i="0" kern="1200" baseline="0" dirty="0" err="1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data</a:t>
          </a:r>
          <a:r>
            <a:rPr lang="en-US" sz="1400" b="1" i="0" kern="120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b="1" i="0" kern="1200" baseline="0" dirty="0" err="1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i</a:t>
          </a:r>
          <a:r>
            <a:rPr lang="ru-RU" sz="1400" b="1" i="0" kern="1200" baseline="0" dirty="0" err="1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ncompatibility</a:t>
          </a:r>
          <a:r>
            <a:rPr lang="ru-RU" sz="1400" b="1" i="0" kern="120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ru-RU" sz="1400" b="1" kern="1200" baseline="0" dirty="0">
            <a:solidFill>
              <a:schemeClr val="tx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85792" y="1948940"/>
        <a:ext cx="1914137" cy="1096915"/>
      </dsp:txXfrm>
    </dsp:sp>
    <dsp:sp modelId="{493B0D2C-D100-4ABE-8579-180509464020}">
      <dsp:nvSpPr>
        <dsp:cNvPr id="0" name=""/>
        <dsp:cNvSpPr/>
      </dsp:nvSpPr>
      <dsp:spPr>
        <a:xfrm>
          <a:off x="3887511" y="1688345"/>
          <a:ext cx="1626227" cy="162642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D9AE59C8-216A-4537-9627-2D7D64483685}">
      <dsp:nvSpPr>
        <dsp:cNvPr id="0" name=""/>
        <dsp:cNvSpPr/>
      </dsp:nvSpPr>
      <dsp:spPr>
        <a:xfrm>
          <a:off x="5638792" y="1796540"/>
          <a:ext cx="1937594" cy="117170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105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i="0" kern="1200" baseline="0" dirty="0" err="1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Digitalization</a:t>
          </a:r>
          <a:r>
            <a:rPr lang="ru-RU" sz="1400" b="1" i="0" kern="120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b="1" i="0" kern="120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of </a:t>
          </a:r>
          <a:r>
            <a:rPr lang="ru-RU" sz="1400" b="1" i="0" kern="1200" baseline="0" dirty="0" err="1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all</a:t>
          </a:r>
          <a:r>
            <a:rPr lang="ru-RU" sz="1400" b="1" i="0" kern="120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ru-RU" sz="1400" b="1" i="0" kern="1200" baseline="0" dirty="0" err="1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areas</a:t>
          </a:r>
          <a:r>
            <a:rPr lang="ru-RU" sz="1400" b="1" i="0" kern="120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(administrative and big data)</a:t>
          </a:r>
          <a:endParaRPr lang="ru-RU" sz="1400" b="1" kern="1200" baseline="0" dirty="0">
            <a:solidFill>
              <a:schemeClr val="tx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638792" y="1796540"/>
        <a:ext cx="1937594" cy="1171705"/>
      </dsp:txXfrm>
    </dsp:sp>
    <dsp:sp modelId="{96EE6BC9-475B-48A8-9A05-737CDD9C70DF}">
      <dsp:nvSpPr>
        <dsp:cNvPr id="0" name=""/>
        <dsp:cNvSpPr/>
      </dsp:nvSpPr>
      <dsp:spPr>
        <a:xfrm>
          <a:off x="3557522" y="2102181"/>
          <a:ext cx="1626227" cy="162642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073A082F-C7C9-4D81-977E-DBEE34ECBF21}">
      <dsp:nvSpPr>
        <dsp:cNvPr id="0" name=""/>
        <dsp:cNvSpPr/>
      </dsp:nvSpPr>
      <dsp:spPr>
        <a:xfrm>
          <a:off x="4572004" y="3091942"/>
          <a:ext cx="3612042" cy="107198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105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i="0" kern="120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Artificial intelligence, </a:t>
          </a:r>
        </a:p>
        <a:p>
          <a:pPr marL="0" lvl="0" indent="0" algn="ctr" defTabSz="622300">
            <a:lnSpc>
              <a:spcPct val="105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i="0" kern="120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Alternative statistics</a:t>
          </a:r>
        </a:p>
        <a:p>
          <a:pPr marL="0" lvl="0" indent="0" algn="l" defTabSz="622300">
            <a:lnSpc>
              <a:spcPct val="105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i="0" kern="120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Metadata, Smart Data </a:t>
          </a:r>
        </a:p>
      </dsp:txBody>
      <dsp:txXfrm>
        <a:off x="4572004" y="3091942"/>
        <a:ext cx="3612042" cy="1071985"/>
      </dsp:txXfrm>
    </dsp:sp>
    <dsp:sp modelId="{2B94AAD9-06B6-413B-84B7-D3B0F4F08BF4}">
      <dsp:nvSpPr>
        <dsp:cNvPr id="0" name=""/>
        <dsp:cNvSpPr/>
      </dsp:nvSpPr>
      <dsp:spPr>
        <a:xfrm>
          <a:off x="3028998" y="2102181"/>
          <a:ext cx="1626227" cy="162642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7F91AF70-518C-42A5-9069-4582D11A3871}">
      <dsp:nvSpPr>
        <dsp:cNvPr id="0" name=""/>
        <dsp:cNvSpPr/>
      </dsp:nvSpPr>
      <dsp:spPr>
        <a:xfrm>
          <a:off x="872787" y="3091942"/>
          <a:ext cx="2251416" cy="107198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105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i="0" kern="120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Quality, </a:t>
          </a:r>
          <a:r>
            <a:rPr lang="ru-RU" sz="1400" b="1" i="0" kern="1200" baseline="0" dirty="0" err="1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efficiency</a:t>
          </a:r>
          <a:r>
            <a:rPr lang="ru-RU" sz="1400" b="1" i="0" kern="120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br>
            <a:rPr lang="en-US" sz="1400" b="1" i="0" kern="120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ru-RU" sz="1400" b="1" i="0" kern="1200" baseline="0" dirty="0" err="1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and</a:t>
          </a:r>
          <a:r>
            <a:rPr lang="ru-RU" sz="1400" b="1" i="0" kern="120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ru-RU" sz="1400" b="1" i="0" kern="1200" baseline="0" dirty="0" err="1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data</a:t>
          </a:r>
          <a:r>
            <a:rPr lang="ru-RU" sz="1400" b="1" i="0" kern="120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b="1" i="0" kern="1200" baseline="0" dirty="0" err="1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detalization</a:t>
          </a:r>
          <a:r>
            <a:rPr lang="ru-RU" sz="1400" b="1" i="0" kern="120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, </a:t>
          </a:r>
          <a:r>
            <a:rPr lang="ru-RU" sz="1400" b="1" i="0" kern="1200" baseline="0" dirty="0" err="1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interoperability</a:t>
          </a:r>
          <a:endParaRPr lang="ru-RU" sz="1400" b="1" i="0" kern="1200" baseline="0" dirty="0">
            <a:solidFill>
              <a:schemeClr val="tx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0" lvl="0" indent="0" algn="ctr" defTabSz="622300">
            <a:lnSpc>
              <a:spcPct val="105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400" b="1" i="0" kern="1200" baseline="0" dirty="0">
            <a:solidFill>
              <a:schemeClr val="tx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72787" y="3091942"/>
        <a:ext cx="2251416" cy="1071985"/>
      </dsp:txXfrm>
    </dsp:sp>
    <dsp:sp modelId="{CDE48AEE-BAAB-4097-A080-BD00B240FD79}">
      <dsp:nvSpPr>
        <dsp:cNvPr id="0" name=""/>
        <dsp:cNvSpPr/>
      </dsp:nvSpPr>
      <dsp:spPr>
        <a:xfrm>
          <a:off x="2699010" y="1688345"/>
          <a:ext cx="1626227" cy="162642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6B40036C-9F5C-4952-ACEB-9471BDDB4E1E}">
      <dsp:nvSpPr>
        <dsp:cNvPr id="0" name=""/>
        <dsp:cNvSpPr/>
      </dsp:nvSpPr>
      <dsp:spPr>
        <a:xfrm>
          <a:off x="5410206" y="501138"/>
          <a:ext cx="2082130" cy="117170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105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i="0" kern="1200" baseline="0" dirty="0" err="1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Unwillingness</a:t>
          </a:r>
          <a:r>
            <a:rPr lang="ru-RU" sz="1400" b="1" i="0" kern="120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b="1" i="0" kern="120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of population to </a:t>
          </a:r>
          <a:r>
            <a:rPr lang="ru-RU" sz="1400" b="1" i="0" kern="1200" baseline="0" dirty="0" err="1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submit</a:t>
          </a:r>
          <a:r>
            <a:rPr lang="ru-RU" sz="1400" b="1" i="0" kern="120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ru-RU" sz="1400" b="1" i="0" kern="1200" baseline="0" dirty="0" err="1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information</a:t>
          </a:r>
          <a:endParaRPr lang="ru-RU" sz="1400" b="1" kern="1200" baseline="0" dirty="0">
            <a:solidFill>
              <a:schemeClr val="tx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410206" y="501138"/>
        <a:ext cx="2082130" cy="1171705"/>
      </dsp:txXfrm>
    </dsp:sp>
    <dsp:sp modelId="{7234D03C-0491-465D-8A9B-6C1D9B8F2DFC}">
      <dsp:nvSpPr>
        <dsp:cNvPr id="0" name=""/>
        <dsp:cNvSpPr/>
      </dsp:nvSpPr>
      <dsp:spPr>
        <a:xfrm>
          <a:off x="2816234" y="1172296"/>
          <a:ext cx="1626227" cy="162642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C9B53AF1-DB3C-4CE8-A312-482E6FA5FF7F}">
      <dsp:nvSpPr>
        <dsp:cNvPr id="0" name=""/>
        <dsp:cNvSpPr/>
      </dsp:nvSpPr>
      <dsp:spPr>
        <a:xfrm>
          <a:off x="865970" y="685798"/>
          <a:ext cx="1761746" cy="109691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105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i="0" kern="1200" baseline="0" dirty="0" err="1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Low</a:t>
          </a:r>
          <a:r>
            <a:rPr lang="ru-RU" sz="1400" b="1" i="0" kern="120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level of statistical literacy among users</a:t>
          </a:r>
          <a:endParaRPr lang="ru-RU" sz="1400" b="1" kern="1200" baseline="0" dirty="0">
            <a:solidFill>
              <a:schemeClr val="tx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65970" y="685798"/>
        <a:ext cx="1761746" cy="10969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07495F-50A4-42CE-8D49-C154E4A75685}" type="datetimeFigureOut">
              <a:rPr lang="ru-RU" smtClean="0"/>
              <a:t>06.11.2025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385763"/>
            <a:ext cx="3429000" cy="19288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2443163"/>
            <a:ext cx="7315200" cy="23145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4884738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4884738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05491B-1E4D-41B3-BA18-FEC4809FC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1797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4485"/>
            <a:ext cx="7772400" cy="10801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799" cy="1285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11/6/25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17375E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‹#›</a:t>
            </a:fld>
            <a:endParaRPr spc="-1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17375E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11/6/25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17375E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‹#›</a:t>
            </a:fld>
            <a:endParaRPr spc="-1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17375E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11/6/25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17375E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‹#›</a:t>
            </a:fld>
            <a:endParaRPr spc="-1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17375E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11/6/25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17375E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‹#›</a:t>
            </a:fld>
            <a:endParaRPr spc="-1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81837" y="671572"/>
            <a:ext cx="7780274" cy="437616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1316037" cy="115493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7884414" y="0"/>
            <a:ext cx="1259585" cy="111264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11/6/25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17375E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‹#›</a:t>
            </a:fld>
            <a:endParaRPr spc="-1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79514" y="0"/>
            <a:ext cx="1622043" cy="111264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1316037" cy="115493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0596" y="160837"/>
            <a:ext cx="8242807" cy="254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rgbClr val="17375E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21944" y="1110528"/>
            <a:ext cx="8300110" cy="30549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3455"/>
            <a:ext cx="2926079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11/6/25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13851" y="4859442"/>
            <a:ext cx="191134" cy="152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rgbClr val="17375E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‹#›</a:t>
            </a:fld>
            <a:endParaRPr spc="-1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ew.cisstat.org/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82064" y="180800"/>
            <a:ext cx="6579234" cy="3590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91435" marR="5080" indent="-2579370" algn="ctr">
              <a:lnSpc>
                <a:spcPts val="1410"/>
              </a:lnSpc>
            </a:pPr>
            <a:r>
              <a:rPr lang="ru-RU" sz="1200" b="1" spc="-10" dirty="0">
                <a:solidFill>
                  <a:srgbClr val="17375E"/>
                </a:solidFill>
                <a:latin typeface="Arial"/>
                <a:cs typeface="Arial"/>
              </a:rPr>
              <a:t>Межгосударственный статистический комитет Содружества Независимых Государств</a:t>
            </a:r>
          </a:p>
          <a:p>
            <a:pPr marL="2591435" marR="5080" indent="-2579370" algn="ctr">
              <a:lnSpc>
                <a:spcPts val="1410"/>
              </a:lnSpc>
            </a:pPr>
            <a:r>
              <a:rPr lang="ru-RU" sz="1200" b="1" spc="-10" dirty="0">
                <a:solidFill>
                  <a:srgbClr val="17375E"/>
                </a:solidFill>
                <a:latin typeface="Arial"/>
                <a:cs typeface="Arial"/>
              </a:rPr>
              <a:t>(</a:t>
            </a:r>
            <a:r>
              <a:rPr lang="ru-RU" sz="1200" b="1" spc="-10" dirty="0" err="1">
                <a:solidFill>
                  <a:srgbClr val="17375E"/>
                </a:solidFill>
                <a:latin typeface="Arial"/>
                <a:cs typeface="Arial"/>
              </a:rPr>
              <a:t>Статкомитет</a:t>
            </a:r>
            <a:r>
              <a:rPr lang="ru-RU" sz="1200" b="1" spc="-10" dirty="0">
                <a:solidFill>
                  <a:srgbClr val="17375E"/>
                </a:solidFill>
                <a:latin typeface="Arial"/>
                <a:cs typeface="Arial"/>
              </a:rPr>
              <a:t> СНГ)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291332" y="1824659"/>
            <a:ext cx="2664333" cy="257378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57200" y="1652195"/>
            <a:ext cx="8153400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59435" marR="5080" indent="-547370" algn="ctr">
              <a:lnSpc>
                <a:spcPct val="100000"/>
              </a:lnSpc>
            </a:pPr>
            <a:r>
              <a:rPr lang="ru-RU" sz="2400" b="1" spc="-25" dirty="0" err="1">
                <a:solidFill>
                  <a:srgbClr val="17375E"/>
                </a:solidFill>
                <a:latin typeface="Arial"/>
                <a:cs typeface="Arial"/>
              </a:rPr>
              <a:t>Innovative</a:t>
            </a:r>
            <a:r>
              <a:rPr lang="ru-RU" sz="2400" b="1" spc="-25" dirty="0">
                <a:solidFill>
                  <a:srgbClr val="17375E"/>
                </a:solidFill>
                <a:latin typeface="Arial"/>
                <a:cs typeface="Arial"/>
              </a:rPr>
              <a:t> </a:t>
            </a:r>
            <a:r>
              <a:rPr lang="ru-RU" sz="2400" b="1" spc="-25" dirty="0" err="1">
                <a:solidFill>
                  <a:srgbClr val="17375E"/>
                </a:solidFill>
                <a:latin typeface="Arial"/>
                <a:cs typeface="Arial"/>
              </a:rPr>
              <a:t>trends</a:t>
            </a:r>
            <a:r>
              <a:rPr lang="ru-RU" sz="2400" b="1" spc="-25" dirty="0">
                <a:solidFill>
                  <a:srgbClr val="17375E"/>
                </a:solidFill>
                <a:latin typeface="Arial"/>
                <a:cs typeface="Arial"/>
              </a:rPr>
              <a:t> in digital </a:t>
            </a:r>
            <a:r>
              <a:rPr lang="ru-RU" sz="2400" b="1" spc="-25" dirty="0" err="1">
                <a:solidFill>
                  <a:srgbClr val="17375E"/>
                </a:solidFill>
                <a:latin typeface="Arial"/>
                <a:cs typeface="Arial"/>
              </a:rPr>
              <a:t>transformation</a:t>
            </a:r>
            <a:r>
              <a:rPr lang="ru-RU" sz="2400" b="1" spc="-25" dirty="0">
                <a:solidFill>
                  <a:srgbClr val="17375E"/>
                </a:solidFill>
                <a:latin typeface="Arial"/>
                <a:cs typeface="Arial"/>
              </a:rPr>
              <a:t> </a:t>
            </a:r>
            <a:br>
              <a:rPr lang="ru-RU" sz="2400" b="1" spc="-25" dirty="0">
                <a:solidFill>
                  <a:srgbClr val="17375E"/>
                </a:solidFill>
                <a:latin typeface="Arial"/>
                <a:cs typeface="Arial"/>
              </a:rPr>
            </a:br>
            <a:r>
              <a:rPr lang="ru-RU" sz="2400" b="1" spc="-25" dirty="0" err="1">
                <a:solidFill>
                  <a:srgbClr val="17375E"/>
                </a:solidFill>
                <a:latin typeface="Arial"/>
                <a:cs typeface="Arial"/>
              </a:rPr>
              <a:t>of</a:t>
            </a:r>
            <a:r>
              <a:rPr lang="ru-RU" sz="2400" b="1" spc="-25" dirty="0">
                <a:solidFill>
                  <a:srgbClr val="17375E"/>
                </a:solidFill>
                <a:latin typeface="Arial"/>
                <a:cs typeface="Arial"/>
              </a:rPr>
              <a:t> CIS </a:t>
            </a:r>
            <a:r>
              <a:rPr lang="ru-RU" sz="2400" b="1" spc="-25" dirty="0" err="1">
                <a:solidFill>
                  <a:srgbClr val="17375E"/>
                </a:solidFill>
                <a:latin typeface="Arial"/>
                <a:cs typeface="Arial"/>
              </a:rPr>
              <a:t>statistics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681097" y="3719923"/>
            <a:ext cx="378269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600" b="1" i="1" spc="-10" dirty="0">
                <a:solidFill>
                  <a:srgbClr val="17375E"/>
                </a:solidFill>
                <a:latin typeface="Arial"/>
                <a:cs typeface="Arial"/>
              </a:rPr>
              <a:t>K</a:t>
            </a:r>
            <a:r>
              <a:rPr lang="ru-RU" sz="1600" b="1" i="1" spc="-10" dirty="0">
                <a:solidFill>
                  <a:srgbClr val="17375E"/>
                </a:solidFill>
                <a:latin typeface="Arial"/>
                <a:cs typeface="Arial"/>
              </a:rPr>
              <a:t>. </a:t>
            </a:r>
            <a:r>
              <a:rPr lang="en-US" sz="1600" b="1" i="1" spc="-10" dirty="0">
                <a:solidFill>
                  <a:srgbClr val="17375E"/>
                </a:solidFill>
                <a:latin typeface="Arial"/>
                <a:cs typeface="Arial"/>
              </a:rPr>
              <a:t>E</a:t>
            </a:r>
            <a:r>
              <a:rPr lang="ru-RU" sz="1600" b="1" i="1" spc="-5" dirty="0">
                <a:solidFill>
                  <a:srgbClr val="17375E"/>
                </a:solidFill>
                <a:latin typeface="Arial"/>
                <a:cs typeface="Arial"/>
              </a:rPr>
              <a:t>.</a:t>
            </a:r>
            <a:r>
              <a:rPr sz="1600" b="1" i="1" spc="20" dirty="0">
                <a:solidFill>
                  <a:srgbClr val="17375E"/>
                </a:solidFill>
                <a:latin typeface="Arial"/>
                <a:cs typeface="Arial"/>
              </a:rPr>
              <a:t> </a:t>
            </a:r>
            <a:r>
              <a:rPr lang="en-US" sz="1600" b="1" i="1" spc="20" dirty="0" err="1">
                <a:solidFill>
                  <a:srgbClr val="17375E"/>
                </a:solidFill>
                <a:latin typeface="Arial"/>
                <a:cs typeface="Arial"/>
              </a:rPr>
              <a:t>Laykam</a:t>
            </a:r>
            <a:endParaRPr lang="en-US" sz="1600" b="1" i="1" spc="20" dirty="0">
              <a:solidFill>
                <a:srgbClr val="17375E"/>
              </a:solidFill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600" b="1" i="1" spc="20" dirty="0">
                <a:solidFill>
                  <a:srgbClr val="17375E"/>
                </a:solidFill>
                <a:latin typeface="Arial"/>
                <a:cs typeface="Arial"/>
              </a:rPr>
              <a:t>Chairman of CIS-Stat</a:t>
            </a:r>
            <a:endParaRPr sz="16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6D60AD-1BC2-4BA4-8C95-C1DACCC284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2600" y="153081"/>
            <a:ext cx="6400800" cy="276999"/>
          </a:xfrm>
        </p:spPr>
        <p:txBody>
          <a:bodyPr/>
          <a:lstStyle/>
          <a:p>
            <a:pPr algn="ctr"/>
            <a:r>
              <a:rPr lang="ru-RU" sz="1800" dirty="0">
                <a:solidFill>
                  <a:schemeClr val="tx2">
                    <a:lumMod val="50000"/>
                  </a:schemeClr>
                </a:solidFill>
              </a:rPr>
              <a:t>Global challenges in official statistics</a:t>
            </a:r>
          </a:p>
        </p:txBody>
      </p:sp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id="{895910A8-2AD4-4043-89BD-41D14CF7600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6015984"/>
              </p:ext>
            </p:extLst>
          </p:nvPr>
        </p:nvGraphicFramePr>
        <p:xfrm>
          <a:off x="457200" y="546608"/>
          <a:ext cx="8300110" cy="49859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object 2">
            <a:extLst>
              <a:ext uri="{FF2B5EF4-FFF2-40B4-BE49-F238E27FC236}">
                <a16:creationId xmlns:a16="http://schemas.microsoft.com/office/drawing/2014/main" id="{F6D34A20-CD58-427B-9B9F-A1F69F4C606E}"/>
              </a:ext>
            </a:extLst>
          </p:cNvPr>
          <p:cNvSpPr/>
          <p:nvPr/>
        </p:nvSpPr>
        <p:spPr>
          <a:xfrm>
            <a:off x="1331594" y="546608"/>
            <a:ext cx="7489190" cy="0"/>
          </a:xfrm>
          <a:custGeom>
            <a:avLst/>
            <a:gdLst/>
            <a:ahLst/>
            <a:cxnLst/>
            <a:rect l="l" t="t" r="r" b="b"/>
            <a:pathLst>
              <a:path w="7489190">
                <a:moveTo>
                  <a:pt x="0" y="0"/>
                </a:moveTo>
                <a:lnTo>
                  <a:pt x="7488935" y="0"/>
                </a:lnTo>
              </a:path>
            </a:pathLst>
          </a:custGeom>
          <a:ln w="19050">
            <a:solidFill>
              <a:srgbClr val="1737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6465924C-6CE4-4437-8A8C-FEE1213654B0}"/>
              </a:ext>
            </a:extLst>
          </p:cNvPr>
          <p:cNvSpPr txBox="1">
            <a:spLocks noGrp="1"/>
          </p:cNvSpPr>
          <p:nvPr>
            <p:ph type="sldNum" sz="quarter" idx="7"/>
          </p:nvPr>
        </p:nvSpPr>
        <p:spPr>
          <a:xfrm>
            <a:off x="8713851" y="4859442"/>
            <a:ext cx="191134" cy="152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2</a:t>
            </a:fld>
            <a:endParaRPr spc="-10" dirty="0"/>
          </a:p>
        </p:txBody>
      </p:sp>
    </p:spTree>
    <p:extLst>
      <p:ext uri="{BB962C8B-B14F-4D97-AF65-F5344CB8AC3E}">
        <p14:creationId xmlns:p14="http://schemas.microsoft.com/office/powerpoint/2010/main" val="3132200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31594" y="546608"/>
            <a:ext cx="7489190" cy="0"/>
          </a:xfrm>
          <a:custGeom>
            <a:avLst/>
            <a:gdLst/>
            <a:ahLst/>
            <a:cxnLst/>
            <a:rect l="l" t="t" r="r" b="b"/>
            <a:pathLst>
              <a:path w="7489190">
                <a:moveTo>
                  <a:pt x="0" y="0"/>
                </a:moveTo>
                <a:lnTo>
                  <a:pt x="7488935" y="0"/>
                </a:lnTo>
              </a:path>
            </a:pathLst>
          </a:custGeom>
          <a:ln w="19050">
            <a:solidFill>
              <a:srgbClr val="1737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50596" y="160837"/>
            <a:ext cx="8242807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05380">
              <a:lnSpc>
                <a:spcPct val="100000"/>
              </a:lnSpc>
            </a:pPr>
            <a:r>
              <a:rPr lang="en-US" dirty="0"/>
              <a:t>D</a:t>
            </a:r>
            <a:r>
              <a:rPr lang="ru-RU" dirty="0" err="1"/>
              <a:t>igitalization</a:t>
            </a:r>
            <a:r>
              <a:rPr lang="en-US" dirty="0"/>
              <a:t> trends</a:t>
            </a:r>
            <a:r>
              <a:rPr lang="ru-RU" dirty="0"/>
              <a:t> </a:t>
            </a:r>
            <a:r>
              <a:rPr lang="ru-RU" dirty="0" err="1"/>
              <a:t>in</a:t>
            </a:r>
            <a:r>
              <a:rPr lang="en-US" dirty="0"/>
              <a:t> CIS statistics</a:t>
            </a:r>
            <a:endParaRPr dirty="0"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3</a:t>
            </a:fld>
            <a:endParaRPr spc="-10" dirty="0"/>
          </a:p>
        </p:txBody>
      </p:sp>
      <p:sp>
        <p:nvSpPr>
          <p:cNvPr id="4" name="object 4"/>
          <p:cNvSpPr txBox="1"/>
          <p:nvPr/>
        </p:nvSpPr>
        <p:spPr>
          <a:xfrm>
            <a:off x="330200" y="742950"/>
            <a:ext cx="8462645" cy="365484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2915" marR="5080" indent="-285750">
              <a:lnSpc>
                <a:spcPct val="100000"/>
              </a:lnSpc>
              <a:spcBef>
                <a:spcPts val="900"/>
              </a:spcBef>
              <a:buClr>
                <a:srgbClr val="006FC0"/>
              </a:buClr>
              <a:buFont typeface="Arial" panose="020B0604020202020204" pitchFamily="34" charset="0"/>
              <a:buChar char="•"/>
              <a:tabLst>
                <a:tab pos="462915" algn="l"/>
              </a:tabLst>
            </a:pPr>
            <a:r>
              <a:rPr lang="en-US" sz="1400" b="1" spc="-10" dirty="0">
                <a:solidFill>
                  <a:srgbClr val="006FC0"/>
                </a:solidFill>
                <a:latin typeface="Arial"/>
                <a:cs typeface="Arial"/>
              </a:rPr>
              <a:t>Transition to unified production automation technology</a:t>
            </a:r>
            <a:endParaRPr lang="ru-RU" sz="1400" b="1" spc="-10" dirty="0">
              <a:solidFill>
                <a:srgbClr val="006FC0"/>
              </a:solidFill>
              <a:latin typeface="Arial"/>
              <a:cs typeface="Arial"/>
            </a:endParaRPr>
          </a:p>
          <a:p>
            <a:pPr marL="462915" marR="5080" indent="-285750">
              <a:lnSpc>
                <a:spcPct val="100000"/>
              </a:lnSpc>
              <a:spcBef>
                <a:spcPts val="900"/>
              </a:spcBef>
              <a:buClr>
                <a:srgbClr val="006FC0"/>
              </a:buClr>
              <a:buFont typeface="Arial" panose="020B0604020202020204" pitchFamily="34" charset="0"/>
              <a:buChar char="•"/>
              <a:tabLst>
                <a:tab pos="462915" algn="l"/>
              </a:tabLst>
            </a:pPr>
            <a:r>
              <a:rPr lang="ru-RU" sz="1400" b="1" spc="-10" dirty="0">
                <a:solidFill>
                  <a:srgbClr val="006FC0"/>
                </a:solidFill>
                <a:latin typeface="Arial"/>
                <a:cs typeface="Arial"/>
              </a:rPr>
              <a:t>Transition from the decentralized processing of collected data to their centralized processing and control,</a:t>
            </a:r>
          </a:p>
          <a:p>
            <a:pPr marL="462915" marR="5080" indent="-285750">
              <a:lnSpc>
                <a:spcPct val="100000"/>
              </a:lnSpc>
              <a:spcBef>
                <a:spcPts val="900"/>
              </a:spcBef>
              <a:buClr>
                <a:srgbClr val="006FC0"/>
              </a:buClr>
              <a:buFont typeface="Arial" panose="020B0604020202020204" pitchFamily="34" charset="0"/>
              <a:buChar char="•"/>
              <a:tabLst>
                <a:tab pos="462915" algn="l"/>
              </a:tabLst>
            </a:pPr>
            <a:r>
              <a:rPr lang="ru-RU" sz="1400" b="1" spc="-10" dirty="0" err="1">
                <a:solidFill>
                  <a:srgbClr val="006FC0"/>
                </a:solidFill>
                <a:latin typeface="Arial"/>
                <a:cs typeface="Arial"/>
              </a:rPr>
              <a:t>Transition</a:t>
            </a:r>
            <a:r>
              <a:rPr lang="ru-RU" sz="1400" b="1" spc="-1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lang="en-US" sz="1400" b="1" spc="-10" dirty="0">
                <a:solidFill>
                  <a:srgbClr val="006FC0"/>
                </a:solidFill>
                <a:latin typeface="Arial"/>
                <a:cs typeface="Arial"/>
              </a:rPr>
              <a:t>to</a:t>
            </a:r>
            <a:r>
              <a:rPr lang="ru-RU" sz="1400" b="1" spc="-10" dirty="0">
                <a:solidFill>
                  <a:srgbClr val="006FC0"/>
                </a:solidFill>
                <a:latin typeface="Arial"/>
                <a:cs typeface="Arial"/>
              </a:rPr>
              <a:t> unified classifiers,</a:t>
            </a:r>
          </a:p>
          <a:p>
            <a:pPr marL="462915" marR="5080" indent="-285750">
              <a:lnSpc>
                <a:spcPct val="100000"/>
              </a:lnSpc>
              <a:spcBef>
                <a:spcPts val="900"/>
              </a:spcBef>
              <a:buClr>
                <a:srgbClr val="006FC0"/>
              </a:buClr>
              <a:buFont typeface="Arial" panose="020B0604020202020204" pitchFamily="34" charset="0"/>
              <a:buChar char="•"/>
              <a:tabLst>
                <a:tab pos="462915" algn="l"/>
              </a:tabLst>
            </a:pPr>
            <a:r>
              <a:rPr lang="ru-RU" sz="1400" b="1" spc="-10" dirty="0" err="1">
                <a:solidFill>
                  <a:srgbClr val="006FC0"/>
                </a:solidFill>
                <a:latin typeface="Arial"/>
                <a:cs typeface="Arial"/>
              </a:rPr>
              <a:t>Us</a:t>
            </a:r>
            <a:r>
              <a:rPr lang="en-US" sz="1400" b="1" spc="-10" dirty="0">
                <a:solidFill>
                  <a:srgbClr val="006FC0"/>
                </a:solidFill>
                <a:latin typeface="Arial"/>
                <a:cs typeface="Arial"/>
              </a:rPr>
              <a:t>e</a:t>
            </a:r>
            <a:r>
              <a:rPr lang="ru-RU" sz="1400" b="1" spc="-1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lang="en-US" sz="1400" b="1" spc="-10" dirty="0">
                <a:solidFill>
                  <a:srgbClr val="006FC0"/>
                </a:solidFill>
                <a:latin typeface="Arial"/>
                <a:cs typeface="Arial"/>
              </a:rPr>
              <a:t>of a </a:t>
            </a:r>
            <a:r>
              <a:rPr lang="ru-RU" sz="1400" b="1" spc="-10" dirty="0" err="1">
                <a:solidFill>
                  <a:srgbClr val="006FC0"/>
                </a:solidFill>
                <a:latin typeface="Arial"/>
                <a:cs typeface="Arial"/>
              </a:rPr>
              <a:t>single</a:t>
            </a:r>
            <a:r>
              <a:rPr lang="ru-RU" sz="1400" b="1" spc="-10" dirty="0">
                <a:solidFill>
                  <a:srgbClr val="006FC0"/>
                </a:solidFill>
                <a:latin typeface="Arial"/>
                <a:cs typeface="Arial"/>
              </a:rPr>
              <a:t> data warehouse.</a:t>
            </a:r>
          </a:p>
          <a:p>
            <a:pPr marL="462915" marR="5080" indent="-285750">
              <a:lnSpc>
                <a:spcPct val="100000"/>
              </a:lnSpc>
              <a:spcBef>
                <a:spcPts val="900"/>
              </a:spcBef>
              <a:buClr>
                <a:srgbClr val="006FC0"/>
              </a:buClr>
              <a:buFont typeface="Arial" panose="020B0604020202020204" pitchFamily="34" charset="0"/>
              <a:buChar char="•"/>
              <a:tabLst>
                <a:tab pos="462915" algn="l"/>
              </a:tabLst>
            </a:pPr>
            <a:r>
              <a:rPr lang="en-US" sz="1400" b="1" spc="-10" dirty="0">
                <a:solidFill>
                  <a:srgbClr val="006FC0"/>
                </a:solidFill>
                <a:latin typeface="Arial"/>
                <a:cs typeface="Arial"/>
              </a:rPr>
              <a:t>Use of non-programming software and freely available software products,</a:t>
            </a:r>
          </a:p>
          <a:p>
            <a:pPr marL="462915" marR="5080" indent="-285750">
              <a:lnSpc>
                <a:spcPct val="100000"/>
              </a:lnSpc>
              <a:spcBef>
                <a:spcPts val="900"/>
              </a:spcBef>
              <a:buClr>
                <a:srgbClr val="006FC0"/>
              </a:buClr>
              <a:buFont typeface="Arial" panose="020B0604020202020204" pitchFamily="34" charset="0"/>
              <a:buChar char="•"/>
              <a:tabLst>
                <a:tab pos="462915" algn="l"/>
              </a:tabLst>
            </a:pPr>
            <a:r>
              <a:rPr lang="ru-RU" sz="1400" b="1" spc="-10" dirty="0" err="1">
                <a:solidFill>
                  <a:srgbClr val="006FC0"/>
                </a:solidFill>
                <a:latin typeface="Arial"/>
                <a:cs typeface="Arial"/>
              </a:rPr>
              <a:t>Integration</a:t>
            </a:r>
            <a:r>
              <a:rPr lang="ru-RU" sz="1400" b="1" spc="-1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lang="en-US" sz="1400" b="1" spc="-10" dirty="0">
                <a:solidFill>
                  <a:srgbClr val="006FC0"/>
                </a:solidFill>
                <a:latin typeface="Arial"/>
                <a:cs typeface="Arial"/>
              </a:rPr>
              <a:t>of </a:t>
            </a:r>
            <a:r>
              <a:rPr lang="ru-RU" sz="1400" b="1" spc="-10" dirty="0">
                <a:solidFill>
                  <a:srgbClr val="006FC0"/>
                </a:solidFill>
                <a:latin typeface="Arial"/>
                <a:cs typeface="Arial"/>
              </a:rPr>
              <a:t>OLAP, BI - technologies (in Russia since 2008).  </a:t>
            </a:r>
            <a:endParaRPr lang="en-US" sz="1400" b="1" spc="-10" dirty="0">
              <a:solidFill>
                <a:srgbClr val="006FC0"/>
              </a:solidFill>
              <a:latin typeface="Arial"/>
              <a:cs typeface="Arial"/>
            </a:endParaRPr>
          </a:p>
          <a:p>
            <a:pPr marL="462915" marR="5080" indent="-285750">
              <a:lnSpc>
                <a:spcPct val="100000"/>
              </a:lnSpc>
              <a:spcBef>
                <a:spcPts val="900"/>
              </a:spcBef>
              <a:buClr>
                <a:srgbClr val="006FC0"/>
              </a:buClr>
              <a:buFont typeface="Arial" panose="020B0604020202020204" pitchFamily="34" charset="0"/>
              <a:buChar char="•"/>
              <a:tabLst>
                <a:tab pos="462915" algn="l"/>
              </a:tabLst>
            </a:pPr>
            <a:r>
              <a:rPr lang="ru-RU" sz="1400" b="1" spc="-10" dirty="0" err="1">
                <a:solidFill>
                  <a:srgbClr val="006FC0"/>
                </a:solidFill>
                <a:latin typeface="Arial"/>
                <a:cs typeface="Arial"/>
              </a:rPr>
              <a:t>Publication</a:t>
            </a:r>
            <a:r>
              <a:rPr lang="en-US" sz="1400" b="1" spc="-1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lang="ru-RU" sz="1400" b="1" spc="-10" dirty="0" err="1">
                <a:solidFill>
                  <a:srgbClr val="006FC0"/>
                </a:solidFill>
                <a:latin typeface="Arial"/>
                <a:cs typeface="Arial"/>
              </a:rPr>
              <a:t>in</a:t>
            </a:r>
            <a:r>
              <a:rPr lang="ru-RU" sz="1400" b="1" spc="-10" dirty="0">
                <a:solidFill>
                  <a:srgbClr val="006FC0"/>
                </a:solidFill>
                <a:latin typeface="Arial"/>
                <a:cs typeface="Arial"/>
              </a:rPr>
              <a:t> the global </a:t>
            </a:r>
            <a:r>
              <a:rPr lang="ru-RU" sz="1400" b="1" spc="-10" dirty="0" err="1">
                <a:solidFill>
                  <a:srgbClr val="006FC0"/>
                </a:solidFill>
                <a:latin typeface="Arial"/>
                <a:cs typeface="Arial"/>
              </a:rPr>
              <a:t>network</a:t>
            </a:r>
            <a:r>
              <a:rPr lang="ru-RU" sz="1400" b="1" spc="-1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lang="ru-RU" sz="1400" b="1" spc="-10" dirty="0" err="1">
                <a:solidFill>
                  <a:srgbClr val="006FC0"/>
                </a:solidFill>
                <a:latin typeface="Arial"/>
                <a:cs typeface="Arial"/>
              </a:rPr>
              <a:t>first</a:t>
            </a:r>
            <a:r>
              <a:rPr lang="en-US" sz="1400" b="1" spc="-10" dirty="0" err="1">
                <a:solidFill>
                  <a:srgbClr val="006FC0"/>
                </a:solidFill>
                <a:latin typeface="Arial"/>
                <a:cs typeface="Arial"/>
              </a:rPr>
              <a:t>ly</a:t>
            </a:r>
            <a:r>
              <a:rPr lang="en-US" sz="1400" b="1" spc="-1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lang="ru-RU" sz="1400" b="1" spc="-1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lang="en-US" sz="1400" b="1" spc="-10" dirty="0">
                <a:solidFill>
                  <a:srgbClr val="006FC0"/>
                </a:solidFill>
                <a:latin typeface="Arial"/>
                <a:cs typeface="Arial"/>
              </a:rPr>
              <a:t>WORD </a:t>
            </a:r>
            <a:r>
              <a:rPr lang="ru-RU" sz="1400" b="1" spc="-10" dirty="0">
                <a:solidFill>
                  <a:srgbClr val="006FC0"/>
                </a:solidFill>
                <a:latin typeface="Arial"/>
                <a:cs typeface="Arial"/>
              </a:rPr>
              <a:t> and </a:t>
            </a:r>
            <a:r>
              <a:rPr lang="en-US" sz="1400" b="1" spc="-10" dirty="0">
                <a:solidFill>
                  <a:srgbClr val="006FC0"/>
                </a:solidFill>
                <a:latin typeface="Arial"/>
                <a:cs typeface="Arial"/>
              </a:rPr>
              <a:t> XL</a:t>
            </a:r>
            <a:r>
              <a:rPr lang="ru-RU" sz="1400" b="1" spc="-10" dirty="0">
                <a:solidFill>
                  <a:srgbClr val="006FC0"/>
                </a:solidFill>
                <a:latin typeface="Arial"/>
                <a:cs typeface="Arial"/>
              </a:rPr>
              <a:t> - documents, then in machine-readable formats  SML, CSV, </a:t>
            </a:r>
            <a:r>
              <a:rPr lang="en-US" sz="1400" b="1" spc="-10" dirty="0">
                <a:solidFill>
                  <a:srgbClr val="006FC0"/>
                </a:solidFill>
                <a:latin typeface="Arial"/>
                <a:cs typeface="Arial"/>
              </a:rPr>
              <a:t>H</a:t>
            </a:r>
            <a:r>
              <a:rPr lang="ru-RU" sz="1400" b="1" spc="-10" dirty="0">
                <a:solidFill>
                  <a:srgbClr val="006FC0"/>
                </a:solidFill>
                <a:latin typeface="Arial"/>
                <a:cs typeface="Arial"/>
              </a:rPr>
              <a:t>TML, JSON, and now </a:t>
            </a:r>
            <a:r>
              <a:rPr lang="ru-RU" sz="1400" b="1" spc="-10" dirty="0" err="1">
                <a:solidFill>
                  <a:srgbClr val="006FC0"/>
                </a:solidFill>
                <a:latin typeface="Arial"/>
                <a:cs typeface="Arial"/>
              </a:rPr>
              <a:t>in</a:t>
            </a:r>
            <a:r>
              <a:rPr lang="ru-RU" sz="1400" b="1" spc="-1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lang="ru-RU" sz="1400" b="1" spc="-10" dirty="0" err="1">
                <a:solidFill>
                  <a:srgbClr val="006FC0"/>
                </a:solidFill>
                <a:latin typeface="Arial"/>
                <a:cs typeface="Arial"/>
              </a:rPr>
              <a:t>the</a:t>
            </a:r>
            <a:r>
              <a:rPr lang="ru-RU" sz="1400" b="1" spc="-1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lang="en-US" sz="1400" b="1" spc="-10" dirty="0">
                <a:solidFill>
                  <a:srgbClr val="006FC0"/>
                </a:solidFill>
                <a:latin typeface="Arial"/>
                <a:cs typeface="Arial"/>
              </a:rPr>
              <a:t>RDF - format (</a:t>
            </a:r>
            <a:r>
              <a:rPr lang="ru-RU" sz="1400" b="1" spc="-10" dirty="0">
                <a:solidFill>
                  <a:srgbClr val="006FC0"/>
                </a:solidFill>
                <a:latin typeface="Arial"/>
                <a:cs typeface="Arial"/>
              </a:rPr>
              <a:t>smart data</a:t>
            </a:r>
            <a:r>
              <a:rPr lang="en-US" sz="1400" b="1" spc="-10" dirty="0">
                <a:solidFill>
                  <a:srgbClr val="006FC0"/>
                </a:solidFill>
                <a:latin typeface="Arial"/>
                <a:cs typeface="Arial"/>
              </a:rPr>
              <a:t>)</a:t>
            </a:r>
            <a:r>
              <a:rPr lang="ru-RU" sz="1400" b="1" spc="-10" dirty="0">
                <a:solidFill>
                  <a:srgbClr val="006FC0"/>
                </a:solidFill>
                <a:latin typeface="Arial"/>
                <a:cs typeface="Arial"/>
              </a:rPr>
              <a:t>. </a:t>
            </a:r>
            <a:r>
              <a:rPr lang="ru-RU" sz="1400" b="1" spc="-10" dirty="0" err="1">
                <a:solidFill>
                  <a:srgbClr val="006FC0"/>
                </a:solidFill>
                <a:latin typeface="Arial"/>
                <a:cs typeface="Arial"/>
              </a:rPr>
              <a:t>Interoperability</a:t>
            </a:r>
            <a:r>
              <a:rPr lang="ru-RU" sz="1400" b="1" spc="-10" dirty="0">
                <a:solidFill>
                  <a:srgbClr val="006FC0"/>
                </a:solidFill>
                <a:latin typeface="Arial"/>
                <a:cs typeface="Arial"/>
              </a:rPr>
              <a:t>.</a:t>
            </a:r>
          </a:p>
          <a:p>
            <a:pPr marL="462915" marR="5080" indent="-285750">
              <a:lnSpc>
                <a:spcPct val="100000"/>
              </a:lnSpc>
              <a:spcBef>
                <a:spcPts val="900"/>
              </a:spcBef>
              <a:buClr>
                <a:srgbClr val="006FC0"/>
              </a:buClr>
              <a:buFont typeface="Arial" panose="020B0604020202020204" pitchFamily="34" charset="0"/>
              <a:buChar char="•"/>
              <a:tabLst>
                <a:tab pos="462915" algn="l"/>
              </a:tabLst>
            </a:pPr>
            <a:r>
              <a:rPr lang="ru-RU" sz="1400" b="1" spc="-10" dirty="0">
                <a:solidFill>
                  <a:srgbClr val="006FC0"/>
                </a:solidFill>
                <a:latin typeface="Arial"/>
                <a:cs typeface="Arial"/>
              </a:rPr>
              <a:t>Implementation of the Global Statistical Production Model </a:t>
            </a:r>
            <a:r>
              <a:rPr lang="en-US" sz="1400" b="1" spc="-10" dirty="0">
                <a:solidFill>
                  <a:srgbClr val="006FC0"/>
                </a:solidFill>
                <a:latin typeface="Arial"/>
                <a:cs typeface="Arial"/>
              </a:rPr>
              <a:t>GSBPM </a:t>
            </a:r>
            <a:endParaRPr lang="ru-RU" sz="1400" b="1" spc="-10" dirty="0">
              <a:solidFill>
                <a:srgbClr val="006FC0"/>
              </a:solidFill>
              <a:latin typeface="Arial"/>
              <a:cs typeface="Arial"/>
            </a:endParaRPr>
          </a:p>
          <a:p>
            <a:pPr marL="462915" marR="5080" indent="-285750">
              <a:lnSpc>
                <a:spcPct val="100000"/>
              </a:lnSpc>
              <a:spcBef>
                <a:spcPts val="900"/>
              </a:spcBef>
              <a:buClr>
                <a:srgbClr val="006FC0"/>
              </a:buClr>
              <a:buFont typeface="Arial" panose="020B0604020202020204" pitchFamily="34" charset="0"/>
              <a:buChar char="•"/>
              <a:tabLst>
                <a:tab pos="462915" algn="l"/>
              </a:tabLst>
            </a:pPr>
            <a:r>
              <a:rPr lang="ru-RU" sz="1400" b="1" spc="-10" dirty="0">
                <a:solidFill>
                  <a:srgbClr val="006FC0"/>
                </a:solidFill>
                <a:latin typeface="Arial"/>
                <a:cs typeface="Arial"/>
              </a:rPr>
              <a:t>Data management</a:t>
            </a:r>
          </a:p>
          <a:p>
            <a:pPr marL="462915" marR="5080" indent="-285750">
              <a:lnSpc>
                <a:spcPct val="100000"/>
              </a:lnSpc>
              <a:spcBef>
                <a:spcPts val="900"/>
              </a:spcBef>
              <a:buClr>
                <a:srgbClr val="006FC0"/>
              </a:buClr>
              <a:buFont typeface="Arial" panose="020B0604020202020204" pitchFamily="34" charset="0"/>
              <a:buChar char="•"/>
              <a:tabLst>
                <a:tab pos="462915" algn="l"/>
              </a:tabLst>
            </a:pPr>
            <a:endParaRPr sz="16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31594" y="546608"/>
            <a:ext cx="7489190" cy="0"/>
          </a:xfrm>
          <a:custGeom>
            <a:avLst/>
            <a:gdLst/>
            <a:ahLst/>
            <a:cxnLst/>
            <a:rect l="l" t="t" r="r" b="b"/>
            <a:pathLst>
              <a:path w="7489190">
                <a:moveTo>
                  <a:pt x="0" y="0"/>
                </a:moveTo>
                <a:lnTo>
                  <a:pt x="7488935" y="0"/>
                </a:lnTo>
              </a:path>
            </a:pathLst>
          </a:custGeom>
          <a:ln w="19050">
            <a:solidFill>
              <a:srgbClr val="1737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-609600" y="238831"/>
            <a:ext cx="9402445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05380">
              <a:lnSpc>
                <a:spcPct val="100000"/>
              </a:lnSpc>
            </a:pPr>
            <a:r>
              <a:rPr lang="ru-RU" sz="1600" dirty="0" err="1"/>
              <a:t>Trends</a:t>
            </a:r>
            <a:r>
              <a:rPr lang="ru-RU" sz="1600" dirty="0"/>
              <a:t> </a:t>
            </a:r>
            <a:r>
              <a:rPr lang="ru-RU" sz="1600" dirty="0" err="1"/>
              <a:t>in</a:t>
            </a:r>
            <a:r>
              <a:rPr lang="ru-RU" sz="1600" dirty="0"/>
              <a:t> </a:t>
            </a:r>
            <a:r>
              <a:rPr lang="en-US" sz="1600" dirty="0"/>
              <a:t>statistics distribution </a:t>
            </a:r>
            <a:r>
              <a:rPr lang="ru-RU" sz="1600" spc="5" dirty="0" err="1"/>
              <a:t>and</a:t>
            </a:r>
            <a:r>
              <a:rPr lang="ru-RU" sz="1600" spc="20" dirty="0"/>
              <a:t> metadata description </a:t>
            </a:r>
            <a:endParaRPr sz="1600" dirty="0"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4</a:t>
            </a:fld>
            <a:endParaRPr spc="-10" dirty="0"/>
          </a:p>
        </p:txBody>
      </p:sp>
      <p:sp>
        <p:nvSpPr>
          <p:cNvPr id="4" name="object 4"/>
          <p:cNvSpPr txBox="1"/>
          <p:nvPr/>
        </p:nvSpPr>
        <p:spPr>
          <a:xfrm>
            <a:off x="330200" y="1123950"/>
            <a:ext cx="8462645" cy="30392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2915" marR="5080" indent="-285750">
              <a:lnSpc>
                <a:spcPct val="100000"/>
              </a:lnSpc>
              <a:spcBef>
                <a:spcPts val="900"/>
              </a:spcBef>
              <a:buClr>
                <a:srgbClr val="006FC0"/>
              </a:buClr>
              <a:buFont typeface="Arial" panose="020B0604020202020204" pitchFamily="34" charset="0"/>
              <a:buChar char="•"/>
              <a:tabLst>
                <a:tab pos="462915" algn="l"/>
              </a:tabLst>
            </a:pPr>
            <a:r>
              <a:rPr lang="ru-RU" sz="1600" b="1" spc="-10" dirty="0">
                <a:solidFill>
                  <a:srgbClr val="006FC0"/>
                </a:solidFill>
                <a:latin typeface="Arial"/>
                <a:cs typeface="Arial"/>
              </a:rPr>
              <a:t>Description and publication of metadata</a:t>
            </a:r>
          </a:p>
          <a:p>
            <a:pPr marL="462915" marR="5080" indent="-285750">
              <a:lnSpc>
                <a:spcPct val="100000"/>
              </a:lnSpc>
              <a:spcBef>
                <a:spcPts val="900"/>
              </a:spcBef>
              <a:buClr>
                <a:srgbClr val="006FC0"/>
              </a:buClr>
              <a:buFont typeface="Arial" panose="020B0604020202020204" pitchFamily="34" charset="0"/>
              <a:buChar char="•"/>
              <a:tabLst>
                <a:tab pos="462915" algn="l"/>
              </a:tabLst>
            </a:pPr>
            <a:r>
              <a:rPr lang="en-US" sz="1600" b="1" spc="-10" dirty="0">
                <a:solidFill>
                  <a:srgbClr val="006FC0"/>
                </a:solidFill>
                <a:latin typeface="Arial"/>
                <a:cs typeface="Arial"/>
              </a:rPr>
              <a:t>Implementation of SDMX metadata and DDI microdata dissemination standards.</a:t>
            </a:r>
          </a:p>
          <a:p>
            <a:pPr marL="462915" marR="5080" indent="-285750">
              <a:lnSpc>
                <a:spcPct val="100000"/>
              </a:lnSpc>
              <a:spcBef>
                <a:spcPts val="900"/>
              </a:spcBef>
              <a:buClr>
                <a:srgbClr val="006FC0"/>
              </a:buClr>
              <a:buFont typeface="Arial" panose="020B0604020202020204" pitchFamily="34" charset="0"/>
              <a:buChar char="•"/>
              <a:tabLst>
                <a:tab pos="462915" algn="l"/>
              </a:tabLst>
            </a:pPr>
            <a:r>
              <a:rPr lang="en-US" sz="1600" b="1" spc="-1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lang="ru-RU" sz="1600" b="1" spc="-10" dirty="0" err="1">
                <a:solidFill>
                  <a:srgbClr val="006FC0"/>
                </a:solidFill>
                <a:latin typeface="Arial"/>
                <a:cs typeface="Arial"/>
              </a:rPr>
              <a:t>Extending</a:t>
            </a:r>
            <a:r>
              <a:rPr lang="ru-RU" sz="1600" b="1" spc="-10" dirty="0">
                <a:solidFill>
                  <a:srgbClr val="006FC0"/>
                </a:solidFill>
                <a:latin typeface="Arial"/>
                <a:cs typeface="Arial"/>
              </a:rPr>
              <a:t> publication formats  in the </a:t>
            </a:r>
            <a:r>
              <a:rPr lang="ru-RU" sz="1600" b="1" spc="-10" dirty="0" err="1">
                <a:solidFill>
                  <a:srgbClr val="006FC0"/>
                </a:solidFill>
                <a:latin typeface="Arial"/>
                <a:cs typeface="Arial"/>
              </a:rPr>
              <a:t>global</a:t>
            </a:r>
            <a:r>
              <a:rPr lang="ru-RU" sz="1600" b="1" spc="-1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lang="ru-RU" sz="1600" b="1" spc="-10" dirty="0" err="1">
                <a:solidFill>
                  <a:srgbClr val="006FC0"/>
                </a:solidFill>
                <a:latin typeface="Arial"/>
                <a:cs typeface="Arial"/>
              </a:rPr>
              <a:t>networks</a:t>
            </a:r>
            <a:r>
              <a:rPr lang="ru-RU" sz="1600" b="1" spc="-10" dirty="0">
                <a:solidFill>
                  <a:srgbClr val="006FC0"/>
                </a:solidFill>
                <a:latin typeface="Arial"/>
                <a:cs typeface="Arial"/>
              </a:rPr>
              <a:t>: first  </a:t>
            </a:r>
            <a:r>
              <a:rPr lang="en-US" sz="1600" b="1" spc="-10" dirty="0">
                <a:solidFill>
                  <a:srgbClr val="006FC0"/>
                </a:solidFill>
                <a:latin typeface="Arial"/>
                <a:cs typeface="Arial"/>
              </a:rPr>
              <a:t>WORD </a:t>
            </a:r>
            <a:r>
              <a:rPr lang="ru-RU" sz="1600" b="1" spc="-10" dirty="0">
                <a:solidFill>
                  <a:srgbClr val="006FC0"/>
                </a:solidFill>
                <a:latin typeface="Arial"/>
                <a:cs typeface="Arial"/>
              </a:rPr>
              <a:t> and </a:t>
            </a:r>
            <a:r>
              <a:rPr lang="en-US" sz="1600" b="1" spc="-10" dirty="0">
                <a:solidFill>
                  <a:srgbClr val="006FC0"/>
                </a:solidFill>
                <a:latin typeface="Arial"/>
                <a:cs typeface="Arial"/>
              </a:rPr>
              <a:t> XL</a:t>
            </a:r>
            <a:r>
              <a:rPr lang="ru-RU" sz="1600" b="1" spc="-10" dirty="0">
                <a:solidFill>
                  <a:srgbClr val="006FC0"/>
                </a:solidFill>
                <a:latin typeface="Arial"/>
                <a:cs typeface="Arial"/>
              </a:rPr>
              <a:t> - documents, then in machine-readable formats  SML, CSV, </a:t>
            </a:r>
            <a:r>
              <a:rPr lang="en-US" sz="1600" b="1" spc="-10" dirty="0">
                <a:solidFill>
                  <a:srgbClr val="006FC0"/>
                </a:solidFill>
                <a:latin typeface="Arial"/>
                <a:cs typeface="Arial"/>
              </a:rPr>
              <a:t>H</a:t>
            </a:r>
            <a:r>
              <a:rPr lang="ru-RU" sz="1600" b="1" spc="-10" dirty="0">
                <a:solidFill>
                  <a:srgbClr val="006FC0"/>
                </a:solidFill>
                <a:latin typeface="Arial"/>
                <a:cs typeface="Arial"/>
              </a:rPr>
              <a:t>TML, JSON, and now </a:t>
            </a:r>
            <a:r>
              <a:rPr lang="en-US" sz="1600" b="1" spc="-10" dirty="0">
                <a:solidFill>
                  <a:srgbClr val="006FC0"/>
                </a:solidFill>
                <a:latin typeface="Arial"/>
                <a:cs typeface="Arial"/>
              </a:rPr>
              <a:t>RDF</a:t>
            </a:r>
            <a:r>
              <a:rPr lang="ru-RU" sz="1600" b="1" spc="-10" dirty="0">
                <a:solidFill>
                  <a:srgbClr val="006FC0"/>
                </a:solidFill>
                <a:latin typeface="Arial"/>
                <a:cs typeface="Arial"/>
              </a:rPr>
              <a:t> (smart data). </a:t>
            </a:r>
          </a:p>
          <a:p>
            <a:pPr marL="462915" marR="5080" indent="-285750">
              <a:lnSpc>
                <a:spcPct val="100000"/>
              </a:lnSpc>
              <a:spcBef>
                <a:spcPts val="900"/>
              </a:spcBef>
              <a:buClr>
                <a:srgbClr val="006FC0"/>
              </a:buClr>
              <a:buFont typeface="Arial" panose="020B0604020202020204" pitchFamily="34" charset="0"/>
              <a:buChar char="•"/>
              <a:tabLst>
                <a:tab pos="462915" algn="l"/>
              </a:tabLst>
            </a:pPr>
            <a:r>
              <a:rPr lang="ru-RU" sz="1600" b="1" spc="-10" dirty="0">
                <a:solidFill>
                  <a:srgbClr val="006FC0"/>
                </a:solidFill>
                <a:latin typeface="Arial"/>
                <a:cs typeface="Arial"/>
              </a:rPr>
              <a:t>Implementing a Global Model of </a:t>
            </a:r>
            <a:r>
              <a:rPr lang="ru-RU" sz="1600" b="1" spc="-10" dirty="0" err="1">
                <a:solidFill>
                  <a:srgbClr val="006FC0"/>
                </a:solidFill>
                <a:latin typeface="Arial"/>
                <a:cs typeface="Arial"/>
              </a:rPr>
              <a:t>metadata</a:t>
            </a:r>
            <a:r>
              <a:rPr lang="ru-RU" sz="1600" b="1" spc="-1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lang="en-US" sz="1600" b="1" spc="-10" dirty="0">
                <a:solidFill>
                  <a:srgbClr val="006FC0"/>
                </a:solidFill>
                <a:latin typeface="Arial"/>
                <a:cs typeface="Arial"/>
              </a:rPr>
              <a:t>GSIM</a:t>
            </a:r>
            <a:endParaRPr lang="ru-RU" sz="1600" b="1" spc="-10" dirty="0">
              <a:solidFill>
                <a:srgbClr val="006FC0"/>
              </a:solidFill>
              <a:latin typeface="Arial"/>
              <a:cs typeface="Arial"/>
            </a:endParaRPr>
          </a:p>
          <a:p>
            <a:pPr marL="462915" marR="5080" indent="-285750">
              <a:lnSpc>
                <a:spcPct val="100000"/>
              </a:lnSpc>
              <a:spcBef>
                <a:spcPts val="900"/>
              </a:spcBef>
              <a:buClr>
                <a:srgbClr val="006FC0"/>
              </a:buClr>
              <a:buFont typeface="Arial" panose="020B0604020202020204" pitchFamily="34" charset="0"/>
              <a:buChar char="•"/>
              <a:tabLst>
                <a:tab pos="462915" algn="l"/>
              </a:tabLst>
            </a:pPr>
            <a:r>
              <a:rPr lang="ru-RU" sz="1600" b="1" spc="-10" dirty="0">
                <a:solidFill>
                  <a:srgbClr val="006FC0"/>
                </a:solidFill>
                <a:latin typeface="Arial"/>
                <a:cs typeface="Arial"/>
              </a:rPr>
              <a:t>A single point of access to all statistical resources of the country (in Russia - EMISS)</a:t>
            </a:r>
          </a:p>
          <a:p>
            <a:pPr marL="462915" marR="5080" indent="-285750">
              <a:spcBef>
                <a:spcPts val="900"/>
              </a:spcBef>
              <a:buClr>
                <a:srgbClr val="006FC0"/>
              </a:buClr>
              <a:buFont typeface="Arial" panose="020B0604020202020204" pitchFamily="34" charset="0"/>
              <a:buChar char="•"/>
              <a:tabLst>
                <a:tab pos="462915" algn="l"/>
              </a:tabLst>
            </a:pPr>
            <a:r>
              <a:rPr lang="ru-RU" sz="1600" b="1" spc="-10" dirty="0">
                <a:solidFill>
                  <a:srgbClr val="006FC0"/>
                </a:solidFill>
                <a:latin typeface="Arial"/>
                <a:cs typeface="Arial"/>
              </a:rPr>
              <a:t>Creation of an </a:t>
            </a:r>
            <a:r>
              <a:rPr lang="ru-RU" sz="1600" b="1" spc="-10" dirty="0" err="1">
                <a:solidFill>
                  <a:srgbClr val="006FC0"/>
                </a:solidFill>
                <a:latin typeface="Arial"/>
                <a:cs typeface="Arial"/>
              </a:rPr>
              <a:t>international</a:t>
            </a:r>
            <a:r>
              <a:rPr lang="ru-RU" sz="1600" b="1" spc="-1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lang="en-US" sz="1600" b="1" spc="-10" dirty="0">
                <a:solidFill>
                  <a:srgbClr val="006FC0"/>
                </a:solidFill>
                <a:latin typeface="Arial"/>
                <a:cs typeface="Arial"/>
              </a:rPr>
              <a:t>d</a:t>
            </a:r>
            <a:r>
              <a:rPr lang="ru-RU" sz="1600" b="1" spc="-10" dirty="0" err="1">
                <a:solidFill>
                  <a:srgbClr val="006FC0"/>
                </a:solidFill>
                <a:latin typeface="Arial"/>
                <a:cs typeface="Arial"/>
              </a:rPr>
              <a:t>ata</a:t>
            </a:r>
            <a:r>
              <a:rPr lang="en-US" sz="1600" b="1" spc="-10" dirty="0">
                <a:solidFill>
                  <a:srgbClr val="006FC0"/>
                </a:solidFill>
                <a:latin typeface="Arial"/>
                <a:cs typeface="Arial"/>
              </a:rPr>
              <a:t> hub</a:t>
            </a:r>
            <a:r>
              <a:rPr lang="ru-RU" sz="1600" b="1" spc="-10" dirty="0">
                <a:solidFill>
                  <a:srgbClr val="006FC0"/>
                </a:solidFill>
                <a:latin typeface="Arial"/>
                <a:cs typeface="Arial"/>
              </a:rPr>
              <a:t> containing data and metadata from the world's main statistical </a:t>
            </a:r>
            <a:r>
              <a:rPr lang="ru-RU" sz="1600" b="1" spc="-10" dirty="0" err="1">
                <a:solidFill>
                  <a:srgbClr val="006FC0"/>
                </a:solidFill>
                <a:latin typeface="Arial"/>
                <a:cs typeface="Arial"/>
              </a:rPr>
              <a:t>resources</a:t>
            </a:r>
            <a:r>
              <a:rPr lang="ru-RU" sz="1600" b="1" spc="-1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lang="ru-RU" sz="1600" b="1" spc="-10" dirty="0" err="1">
                <a:solidFill>
                  <a:srgbClr val="006FC0"/>
                </a:solidFill>
                <a:latin typeface="Arial"/>
                <a:cs typeface="Arial"/>
              </a:rPr>
              <a:t>in</a:t>
            </a:r>
            <a:r>
              <a:rPr lang="ru-RU" sz="1600" b="1" spc="-10" dirty="0">
                <a:solidFill>
                  <a:srgbClr val="006FC0"/>
                </a:solidFill>
                <a:latin typeface="Arial"/>
                <a:cs typeface="Arial"/>
              </a:rPr>
              <a:t> Russian </a:t>
            </a:r>
            <a:r>
              <a:rPr lang="ru-RU" sz="1600" b="1" spc="-10" dirty="0" err="1">
                <a:solidFill>
                  <a:srgbClr val="006FC0"/>
                </a:solidFill>
                <a:latin typeface="Arial"/>
                <a:cs typeface="Arial"/>
              </a:rPr>
              <a:t>and</a:t>
            </a:r>
            <a:r>
              <a:rPr lang="ru-RU" sz="1600" b="1" spc="-1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lang="ru-RU" sz="1600" b="1" spc="-10" dirty="0" err="1">
                <a:solidFill>
                  <a:srgbClr val="006FC0"/>
                </a:solidFill>
                <a:latin typeface="Arial"/>
                <a:cs typeface="Arial"/>
              </a:rPr>
              <a:t>English</a:t>
            </a:r>
            <a:endParaRPr sz="1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04255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35970" y="544918"/>
            <a:ext cx="7479955" cy="0"/>
          </a:xfrm>
          <a:custGeom>
            <a:avLst/>
            <a:gdLst/>
            <a:ahLst/>
            <a:cxnLst/>
            <a:rect l="l" t="t" r="r" b="b"/>
            <a:pathLst>
              <a:path w="7489190">
                <a:moveTo>
                  <a:pt x="0" y="0"/>
                </a:moveTo>
                <a:lnTo>
                  <a:pt x="7488682" y="0"/>
                </a:lnTo>
              </a:path>
            </a:pathLst>
          </a:custGeom>
          <a:ln w="18288">
            <a:solidFill>
              <a:srgbClr val="17375E"/>
            </a:solidFill>
          </a:ln>
        </p:spPr>
        <p:txBody>
          <a:bodyPr wrap="square" lIns="0" tIns="0" rIns="0" bIns="0" rtlCol="0"/>
          <a:lstStyle/>
          <a:p>
            <a:endParaRPr sz="1798"/>
          </a:p>
        </p:txBody>
      </p:sp>
      <p:grpSp>
        <p:nvGrpSpPr>
          <p:cNvPr id="3" name="object 3"/>
          <p:cNvGrpSpPr/>
          <p:nvPr/>
        </p:nvGrpSpPr>
        <p:grpSpPr>
          <a:xfrm>
            <a:off x="465318" y="2188809"/>
            <a:ext cx="8213110" cy="587285"/>
            <a:chOff x="460248" y="2191511"/>
            <a:chExt cx="8223250" cy="58801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77596" y="2220467"/>
              <a:ext cx="527304" cy="533400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466344" y="2197607"/>
              <a:ext cx="8211184" cy="575945"/>
            </a:xfrm>
            <a:custGeom>
              <a:avLst/>
              <a:gdLst/>
              <a:ahLst/>
              <a:cxnLst/>
              <a:rect l="l" t="t" r="r" b="b"/>
              <a:pathLst>
                <a:path w="8211184" h="575944">
                  <a:moveTo>
                    <a:pt x="0" y="95885"/>
                  </a:moveTo>
                  <a:lnTo>
                    <a:pt x="9423" y="54356"/>
                  </a:lnTo>
                  <a:lnTo>
                    <a:pt x="34798" y="21971"/>
                  </a:lnTo>
                  <a:lnTo>
                    <a:pt x="71742" y="3048"/>
                  </a:lnTo>
                  <a:lnTo>
                    <a:pt x="8114919" y="0"/>
                  </a:lnTo>
                  <a:lnTo>
                    <a:pt x="8129524" y="1143"/>
                  </a:lnTo>
                  <a:lnTo>
                    <a:pt x="8168512" y="16256"/>
                  </a:lnTo>
                  <a:lnTo>
                    <a:pt x="8196960" y="45974"/>
                  </a:lnTo>
                  <a:lnTo>
                    <a:pt x="8210423" y="85725"/>
                  </a:lnTo>
                  <a:lnTo>
                    <a:pt x="8210931" y="479679"/>
                  </a:lnTo>
                  <a:lnTo>
                    <a:pt x="8209914" y="494157"/>
                  </a:lnTo>
                  <a:lnTo>
                    <a:pt x="8194675" y="533146"/>
                  </a:lnTo>
                  <a:lnTo>
                    <a:pt x="8164957" y="561594"/>
                  </a:lnTo>
                  <a:lnTo>
                    <a:pt x="8125079" y="575056"/>
                  </a:lnTo>
                  <a:lnTo>
                    <a:pt x="96037" y="575564"/>
                  </a:lnTo>
                  <a:lnTo>
                    <a:pt x="81445" y="574421"/>
                  </a:lnTo>
                  <a:lnTo>
                    <a:pt x="42443" y="559181"/>
                  </a:lnTo>
                  <a:lnTo>
                    <a:pt x="14020" y="529590"/>
                  </a:lnTo>
                  <a:lnTo>
                    <a:pt x="533" y="489712"/>
                  </a:lnTo>
                  <a:lnTo>
                    <a:pt x="0" y="95885"/>
                  </a:lnTo>
                  <a:close/>
                </a:path>
              </a:pathLst>
            </a:custGeom>
            <a:ln w="12192">
              <a:solidFill>
                <a:srgbClr val="33CCCC"/>
              </a:solidFill>
            </a:ln>
          </p:spPr>
          <p:txBody>
            <a:bodyPr wrap="square" lIns="0" tIns="0" rIns="0" bIns="0" rtlCol="0"/>
            <a:lstStyle/>
            <a:p>
              <a:endParaRPr sz="1798"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465318" y="2888984"/>
            <a:ext cx="8213110" cy="593627"/>
            <a:chOff x="460248" y="2892551"/>
            <a:chExt cx="8223250" cy="594360"/>
          </a:xfrm>
        </p:grpSpPr>
        <p:sp>
          <p:nvSpPr>
            <p:cNvPr id="7" name="object 7"/>
            <p:cNvSpPr/>
            <p:nvPr/>
          </p:nvSpPr>
          <p:spPr>
            <a:xfrm>
              <a:off x="466344" y="2898647"/>
              <a:ext cx="8211184" cy="582295"/>
            </a:xfrm>
            <a:custGeom>
              <a:avLst/>
              <a:gdLst/>
              <a:ahLst/>
              <a:cxnLst/>
              <a:rect l="l" t="t" r="r" b="b"/>
              <a:pathLst>
                <a:path w="8211184" h="582295">
                  <a:moveTo>
                    <a:pt x="0" y="97027"/>
                  </a:moveTo>
                  <a:lnTo>
                    <a:pt x="9334" y="55371"/>
                  </a:lnTo>
                  <a:lnTo>
                    <a:pt x="34493" y="22859"/>
                  </a:lnTo>
                  <a:lnTo>
                    <a:pt x="71196" y="3428"/>
                  </a:lnTo>
                  <a:lnTo>
                    <a:pt x="8113903" y="0"/>
                  </a:lnTo>
                  <a:lnTo>
                    <a:pt x="8128508" y="1143"/>
                  </a:lnTo>
                  <a:lnTo>
                    <a:pt x="8167624" y="16128"/>
                  </a:lnTo>
                  <a:lnTo>
                    <a:pt x="8196326" y="45593"/>
                  </a:lnTo>
                  <a:lnTo>
                    <a:pt x="8210296" y="85217"/>
                  </a:lnTo>
                  <a:lnTo>
                    <a:pt x="8210931" y="484886"/>
                  </a:lnTo>
                  <a:lnTo>
                    <a:pt x="8209914" y="499490"/>
                  </a:lnTo>
                  <a:lnTo>
                    <a:pt x="8194802" y="538607"/>
                  </a:lnTo>
                  <a:lnTo>
                    <a:pt x="8165337" y="567182"/>
                  </a:lnTo>
                  <a:lnTo>
                    <a:pt x="8125713" y="581151"/>
                  </a:lnTo>
                  <a:lnTo>
                    <a:pt x="97015" y="581913"/>
                  </a:lnTo>
                  <a:lnTo>
                    <a:pt x="82423" y="580770"/>
                  </a:lnTo>
                  <a:lnTo>
                    <a:pt x="43357" y="565784"/>
                  </a:lnTo>
                  <a:lnTo>
                    <a:pt x="14693" y="536320"/>
                  </a:lnTo>
                  <a:lnTo>
                    <a:pt x="711" y="496696"/>
                  </a:lnTo>
                  <a:lnTo>
                    <a:pt x="0" y="97027"/>
                  </a:lnTo>
                  <a:close/>
                </a:path>
              </a:pathLst>
            </a:custGeom>
            <a:ln w="12191">
              <a:solidFill>
                <a:srgbClr val="33CCCC"/>
              </a:solidFill>
            </a:ln>
          </p:spPr>
          <p:txBody>
            <a:bodyPr wrap="square" lIns="0" tIns="0" rIns="0" bIns="0" rtlCol="0"/>
            <a:lstStyle/>
            <a:p>
              <a:endParaRPr sz="1798"/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86119" y="3021360"/>
              <a:ext cx="489373" cy="358627"/>
            </a:xfrm>
            <a:prstGeom prst="rect">
              <a:avLst/>
            </a:prstGeom>
          </p:spPr>
        </p:pic>
      </p:grpSp>
      <p:grpSp>
        <p:nvGrpSpPr>
          <p:cNvPr id="9" name="object 9"/>
          <p:cNvGrpSpPr/>
          <p:nvPr/>
        </p:nvGrpSpPr>
        <p:grpSpPr>
          <a:xfrm>
            <a:off x="465318" y="3570894"/>
            <a:ext cx="8213110" cy="587285"/>
            <a:chOff x="460248" y="3575303"/>
            <a:chExt cx="8223250" cy="588010"/>
          </a:xfrm>
        </p:grpSpPr>
        <p:sp>
          <p:nvSpPr>
            <p:cNvPr id="10" name="object 10"/>
            <p:cNvSpPr/>
            <p:nvPr/>
          </p:nvSpPr>
          <p:spPr>
            <a:xfrm>
              <a:off x="466344" y="3581399"/>
              <a:ext cx="8211184" cy="575945"/>
            </a:xfrm>
            <a:custGeom>
              <a:avLst/>
              <a:gdLst/>
              <a:ahLst/>
              <a:cxnLst/>
              <a:rect l="l" t="t" r="r" b="b"/>
              <a:pathLst>
                <a:path w="8211184" h="575945">
                  <a:moveTo>
                    <a:pt x="0" y="95885"/>
                  </a:moveTo>
                  <a:lnTo>
                    <a:pt x="9423" y="54356"/>
                  </a:lnTo>
                  <a:lnTo>
                    <a:pt x="34798" y="21971"/>
                  </a:lnTo>
                  <a:lnTo>
                    <a:pt x="71742" y="3048"/>
                  </a:lnTo>
                  <a:lnTo>
                    <a:pt x="8114919" y="0"/>
                  </a:lnTo>
                  <a:lnTo>
                    <a:pt x="8129524" y="1143"/>
                  </a:lnTo>
                  <a:lnTo>
                    <a:pt x="8168512" y="16256"/>
                  </a:lnTo>
                  <a:lnTo>
                    <a:pt x="8196960" y="45974"/>
                  </a:lnTo>
                  <a:lnTo>
                    <a:pt x="8210423" y="85725"/>
                  </a:lnTo>
                  <a:lnTo>
                    <a:pt x="8210931" y="479615"/>
                  </a:lnTo>
                  <a:lnTo>
                    <a:pt x="8209914" y="494182"/>
                  </a:lnTo>
                  <a:lnTo>
                    <a:pt x="8194675" y="533133"/>
                  </a:lnTo>
                  <a:lnTo>
                    <a:pt x="8164957" y="561530"/>
                  </a:lnTo>
                  <a:lnTo>
                    <a:pt x="8125079" y="575005"/>
                  </a:lnTo>
                  <a:lnTo>
                    <a:pt x="96037" y="575538"/>
                  </a:lnTo>
                  <a:lnTo>
                    <a:pt x="81445" y="574433"/>
                  </a:lnTo>
                  <a:lnTo>
                    <a:pt x="42443" y="559231"/>
                  </a:lnTo>
                  <a:lnTo>
                    <a:pt x="14020" y="529539"/>
                  </a:lnTo>
                  <a:lnTo>
                    <a:pt x="533" y="489750"/>
                  </a:lnTo>
                  <a:lnTo>
                    <a:pt x="0" y="95885"/>
                  </a:lnTo>
                  <a:close/>
                </a:path>
              </a:pathLst>
            </a:custGeom>
            <a:ln w="12192">
              <a:solidFill>
                <a:srgbClr val="33CCCC"/>
              </a:solidFill>
            </a:ln>
          </p:spPr>
          <p:txBody>
            <a:bodyPr wrap="square" lIns="0" tIns="0" rIns="0" bIns="0" rtlCol="0"/>
            <a:lstStyle/>
            <a:p>
              <a:endParaRPr sz="1798"/>
            </a:p>
          </p:txBody>
        </p:sp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25284" y="3648455"/>
              <a:ext cx="450659" cy="435864"/>
            </a:xfrm>
            <a:prstGeom prst="rect">
              <a:avLst/>
            </a:prstGeom>
          </p:spPr>
        </p:pic>
      </p:grpSp>
      <p:grpSp>
        <p:nvGrpSpPr>
          <p:cNvPr id="12" name="object 12"/>
          <p:cNvGrpSpPr/>
          <p:nvPr/>
        </p:nvGrpSpPr>
        <p:grpSpPr>
          <a:xfrm>
            <a:off x="465318" y="1461235"/>
            <a:ext cx="8213110" cy="587285"/>
            <a:chOff x="460248" y="1463039"/>
            <a:chExt cx="8223250" cy="588010"/>
          </a:xfrm>
        </p:grpSpPr>
        <p:sp>
          <p:nvSpPr>
            <p:cNvPr id="13" name="object 13"/>
            <p:cNvSpPr/>
            <p:nvPr/>
          </p:nvSpPr>
          <p:spPr>
            <a:xfrm>
              <a:off x="466344" y="1469135"/>
              <a:ext cx="8211184" cy="575945"/>
            </a:xfrm>
            <a:custGeom>
              <a:avLst/>
              <a:gdLst/>
              <a:ahLst/>
              <a:cxnLst/>
              <a:rect l="l" t="t" r="r" b="b"/>
              <a:pathLst>
                <a:path w="8211184" h="575944">
                  <a:moveTo>
                    <a:pt x="0" y="95885"/>
                  </a:moveTo>
                  <a:lnTo>
                    <a:pt x="9423" y="54355"/>
                  </a:lnTo>
                  <a:lnTo>
                    <a:pt x="34798" y="21971"/>
                  </a:lnTo>
                  <a:lnTo>
                    <a:pt x="71742" y="3048"/>
                  </a:lnTo>
                  <a:lnTo>
                    <a:pt x="8114919" y="0"/>
                  </a:lnTo>
                  <a:lnTo>
                    <a:pt x="8129524" y="1142"/>
                  </a:lnTo>
                  <a:lnTo>
                    <a:pt x="8168512" y="16255"/>
                  </a:lnTo>
                  <a:lnTo>
                    <a:pt x="8196960" y="45974"/>
                  </a:lnTo>
                  <a:lnTo>
                    <a:pt x="8210423" y="85725"/>
                  </a:lnTo>
                  <a:lnTo>
                    <a:pt x="8210931" y="479679"/>
                  </a:lnTo>
                  <a:lnTo>
                    <a:pt x="8209914" y="494156"/>
                  </a:lnTo>
                  <a:lnTo>
                    <a:pt x="8194675" y="533145"/>
                  </a:lnTo>
                  <a:lnTo>
                    <a:pt x="8164957" y="561594"/>
                  </a:lnTo>
                  <a:lnTo>
                    <a:pt x="8125079" y="575056"/>
                  </a:lnTo>
                  <a:lnTo>
                    <a:pt x="96037" y="575563"/>
                  </a:lnTo>
                  <a:lnTo>
                    <a:pt x="81445" y="574420"/>
                  </a:lnTo>
                  <a:lnTo>
                    <a:pt x="42443" y="559181"/>
                  </a:lnTo>
                  <a:lnTo>
                    <a:pt x="14020" y="529589"/>
                  </a:lnTo>
                  <a:lnTo>
                    <a:pt x="533" y="489712"/>
                  </a:lnTo>
                  <a:lnTo>
                    <a:pt x="0" y="95885"/>
                  </a:lnTo>
                  <a:close/>
                </a:path>
              </a:pathLst>
            </a:custGeom>
            <a:ln w="12192">
              <a:solidFill>
                <a:srgbClr val="33CCCC"/>
              </a:solidFill>
            </a:ln>
          </p:spPr>
          <p:txBody>
            <a:bodyPr wrap="square" lIns="0" tIns="0" rIns="0" bIns="0" rtlCol="0"/>
            <a:lstStyle/>
            <a:p>
              <a:endParaRPr sz="1798"/>
            </a:p>
          </p:txBody>
        </p:sp>
        <p:pic>
          <p:nvPicPr>
            <p:cNvPr id="14" name="object 1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82273" y="1554964"/>
              <a:ext cx="527093" cy="414043"/>
            </a:xfrm>
            <a:prstGeom prst="rect">
              <a:avLst/>
            </a:prstGeom>
          </p:spPr>
        </p:pic>
      </p:grpSp>
      <p:grpSp>
        <p:nvGrpSpPr>
          <p:cNvPr id="15" name="object 15"/>
          <p:cNvGrpSpPr/>
          <p:nvPr/>
        </p:nvGrpSpPr>
        <p:grpSpPr>
          <a:xfrm>
            <a:off x="465318" y="4289337"/>
            <a:ext cx="8213110" cy="587285"/>
            <a:chOff x="460248" y="4294632"/>
            <a:chExt cx="8223250" cy="588010"/>
          </a:xfrm>
        </p:grpSpPr>
        <p:sp>
          <p:nvSpPr>
            <p:cNvPr id="16" name="object 16"/>
            <p:cNvSpPr/>
            <p:nvPr/>
          </p:nvSpPr>
          <p:spPr>
            <a:xfrm>
              <a:off x="466344" y="4300728"/>
              <a:ext cx="8211184" cy="575945"/>
            </a:xfrm>
            <a:custGeom>
              <a:avLst/>
              <a:gdLst/>
              <a:ahLst/>
              <a:cxnLst/>
              <a:rect l="l" t="t" r="r" b="b"/>
              <a:pathLst>
                <a:path w="8211184" h="575945">
                  <a:moveTo>
                    <a:pt x="0" y="95923"/>
                  </a:moveTo>
                  <a:lnTo>
                    <a:pt x="9423" y="54432"/>
                  </a:lnTo>
                  <a:lnTo>
                    <a:pt x="34798" y="22034"/>
                  </a:lnTo>
                  <a:lnTo>
                    <a:pt x="71742" y="3098"/>
                  </a:lnTo>
                  <a:lnTo>
                    <a:pt x="8114919" y="0"/>
                  </a:lnTo>
                  <a:lnTo>
                    <a:pt x="8129524" y="1104"/>
                  </a:lnTo>
                  <a:lnTo>
                    <a:pt x="8168512" y="16306"/>
                  </a:lnTo>
                  <a:lnTo>
                    <a:pt x="8196960" y="45999"/>
                  </a:lnTo>
                  <a:lnTo>
                    <a:pt x="8210423" y="85788"/>
                  </a:lnTo>
                  <a:lnTo>
                    <a:pt x="8210931" y="479628"/>
                  </a:lnTo>
                  <a:lnTo>
                    <a:pt x="8209914" y="494207"/>
                  </a:lnTo>
                  <a:lnTo>
                    <a:pt x="8194675" y="533158"/>
                  </a:lnTo>
                  <a:lnTo>
                    <a:pt x="8164957" y="561555"/>
                  </a:lnTo>
                  <a:lnTo>
                    <a:pt x="8125079" y="575017"/>
                  </a:lnTo>
                  <a:lnTo>
                    <a:pt x="96037" y="575551"/>
                  </a:lnTo>
                  <a:lnTo>
                    <a:pt x="81445" y="574446"/>
                  </a:lnTo>
                  <a:lnTo>
                    <a:pt x="42443" y="559244"/>
                  </a:lnTo>
                  <a:lnTo>
                    <a:pt x="14020" y="529564"/>
                  </a:lnTo>
                  <a:lnTo>
                    <a:pt x="533" y="489775"/>
                  </a:lnTo>
                  <a:lnTo>
                    <a:pt x="0" y="95923"/>
                  </a:lnTo>
                  <a:close/>
                </a:path>
              </a:pathLst>
            </a:custGeom>
            <a:ln w="12191">
              <a:solidFill>
                <a:srgbClr val="33CCCC"/>
              </a:solidFill>
            </a:ln>
          </p:spPr>
          <p:txBody>
            <a:bodyPr wrap="square" lIns="0" tIns="0" rIns="0" bIns="0" rtlCol="0"/>
            <a:lstStyle/>
            <a:p>
              <a:endParaRPr sz="1798"/>
            </a:p>
          </p:txBody>
        </p:sp>
        <p:pic>
          <p:nvPicPr>
            <p:cNvPr id="17" name="object 1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93307" y="4378208"/>
              <a:ext cx="462852" cy="430682"/>
            </a:xfrm>
            <a:prstGeom prst="rect">
              <a:avLst/>
            </a:prstGeom>
          </p:spPr>
        </p:pic>
      </p:grpSp>
      <p:grpSp>
        <p:nvGrpSpPr>
          <p:cNvPr id="18" name="object 18"/>
          <p:cNvGrpSpPr/>
          <p:nvPr/>
        </p:nvGrpSpPr>
        <p:grpSpPr>
          <a:xfrm>
            <a:off x="465318" y="764104"/>
            <a:ext cx="8213110" cy="587285"/>
            <a:chOff x="460248" y="765047"/>
            <a:chExt cx="8223250" cy="588010"/>
          </a:xfrm>
        </p:grpSpPr>
        <p:sp>
          <p:nvSpPr>
            <p:cNvPr id="19" name="object 19"/>
            <p:cNvSpPr/>
            <p:nvPr/>
          </p:nvSpPr>
          <p:spPr>
            <a:xfrm>
              <a:off x="466344" y="771143"/>
              <a:ext cx="8211184" cy="575945"/>
            </a:xfrm>
            <a:custGeom>
              <a:avLst/>
              <a:gdLst/>
              <a:ahLst/>
              <a:cxnLst/>
              <a:rect l="l" t="t" r="r" b="b"/>
              <a:pathLst>
                <a:path w="8211184" h="575944">
                  <a:moveTo>
                    <a:pt x="0" y="95884"/>
                  </a:moveTo>
                  <a:lnTo>
                    <a:pt x="9423" y="54482"/>
                  </a:lnTo>
                  <a:lnTo>
                    <a:pt x="34798" y="22097"/>
                  </a:lnTo>
                  <a:lnTo>
                    <a:pt x="71742" y="3047"/>
                  </a:lnTo>
                  <a:lnTo>
                    <a:pt x="8114919" y="0"/>
                  </a:lnTo>
                  <a:lnTo>
                    <a:pt x="8129524" y="1142"/>
                  </a:lnTo>
                  <a:lnTo>
                    <a:pt x="8168512" y="16382"/>
                  </a:lnTo>
                  <a:lnTo>
                    <a:pt x="8196960" y="45974"/>
                  </a:lnTo>
                  <a:lnTo>
                    <a:pt x="8210423" y="85851"/>
                  </a:lnTo>
                  <a:lnTo>
                    <a:pt x="8210931" y="479678"/>
                  </a:lnTo>
                  <a:lnTo>
                    <a:pt x="8209914" y="494283"/>
                  </a:lnTo>
                  <a:lnTo>
                    <a:pt x="8194675" y="533145"/>
                  </a:lnTo>
                  <a:lnTo>
                    <a:pt x="8164957" y="561593"/>
                  </a:lnTo>
                  <a:lnTo>
                    <a:pt x="8125079" y="575055"/>
                  </a:lnTo>
                  <a:lnTo>
                    <a:pt x="96037" y="575563"/>
                  </a:lnTo>
                  <a:lnTo>
                    <a:pt x="81445" y="574420"/>
                  </a:lnTo>
                  <a:lnTo>
                    <a:pt x="42443" y="559307"/>
                  </a:lnTo>
                  <a:lnTo>
                    <a:pt x="14020" y="529589"/>
                  </a:lnTo>
                  <a:lnTo>
                    <a:pt x="533" y="489838"/>
                  </a:lnTo>
                  <a:lnTo>
                    <a:pt x="0" y="95884"/>
                  </a:lnTo>
                  <a:close/>
                </a:path>
              </a:pathLst>
            </a:custGeom>
            <a:ln w="12192">
              <a:solidFill>
                <a:srgbClr val="33CCCC"/>
              </a:solidFill>
            </a:ln>
          </p:spPr>
          <p:txBody>
            <a:bodyPr wrap="square" lIns="0" tIns="0" rIns="0" bIns="0" rtlCol="0"/>
            <a:lstStyle/>
            <a:p>
              <a:endParaRPr sz="1798"/>
            </a:p>
          </p:txBody>
        </p:sp>
        <p:pic>
          <p:nvPicPr>
            <p:cNvPr id="20" name="object 2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40080" y="819911"/>
              <a:ext cx="475488" cy="454151"/>
            </a:xfrm>
            <a:prstGeom prst="rect">
              <a:avLst/>
            </a:prstGeom>
          </p:spPr>
        </p:pic>
      </p:grpSp>
      <p:sp>
        <p:nvSpPr>
          <p:cNvPr id="21" name="object 21"/>
          <p:cNvSpPr txBox="1">
            <a:spLocks noGrp="1"/>
          </p:cNvSpPr>
          <p:nvPr>
            <p:ph type="title"/>
          </p:nvPr>
        </p:nvSpPr>
        <p:spPr>
          <a:xfrm>
            <a:off x="1484631" y="154622"/>
            <a:ext cx="5563986" cy="284129"/>
          </a:xfrm>
          <a:prstGeom prst="rect">
            <a:avLst/>
          </a:prstGeom>
        </p:spPr>
        <p:txBody>
          <a:bodyPr vert="horz" wrap="square" lIns="0" tIns="12684" rIns="0" bIns="0" rtlCol="0">
            <a:spAutoFit/>
          </a:bodyPr>
          <a:lstStyle/>
          <a:p>
            <a:pPr marL="12685">
              <a:spcBef>
                <a:spcPts val="100"/>
              </a:spcBef>
            </a:pPr>
            <a:r>
              <a:rPr sz="1698" spc="-55" dirty="0"/>
              <a:t>International</a:t>
            </a:r>
            <a:r>
              <a:rPr sz="1698" spc="-90" dirty="0"/>
              <a:t> </a:t>
            </a:r>
            <a:r>
              <a:rPr sz="1698" spc="-110" dirty="0"/>
              <a:t>Statistical</a:t>
            </a:r>
            <a:r>
              <a:rPr sz="1698" spc="-90" dirty="0"/>
              <a:t> </a:t>
            </a:r>
            <a:r>
              <a:rPr sz="1698" spc="-80" dirty="0"/>
              <a:t>Data</a:t>
            </a:r>
            <a:r>
              <a:rPr sz="1698" spc="-85" dirty="0"/>
              <a:t> </a:t>
            </a:r>
            <a:r>
              <a:rPr sz="1698" spc="-70" dirty="0"/>
              <a:t>and</a:t>
            </a:r>
            <a:r>
              <a:rPr sz="1698" spc="-90" dirty="0"/>
              <a:t> </a:t>
            </a:r>
            <a:r>
              <a:rPr sz="1698" spc="-80" dirty="0"/>
              <a:t>Metadata</a:t>
            </a:r>
            <a:r>
              <a:rPr sz="1698" spc="-90" dirty="0"/>
              <a:t> </a:t>
            </a:r>
            <a:r>
              <a:rPr sz="1698" spc="-75" dirty="0"/>
              <a:t>Hub</a:t>
            </a:r>
            <a:r>
              <a:rPr sz="1698" spc="-85" dirty="0"/>
              <a:t> </a:t>
            </a:r>
            <a:r>
              <a:rPr sz="1698" spc="-50" dirty="0"/>
              <a:t>(1)</a:t>
            </a:r>
            <a:endParaRPr sz="1698" dirty="0"/>
          </a:p>
        </p:txBody>
      </p:sp>
      <p:sp>
        <p:nvSpPr>
          <p:cNvPr id="24" name="object 24"/>
          <p:cNvSpPr txBox="1">
            <a:spLocks noGrp="1"/>
          </p:cNvSpPr>
          <p:nvPr>
            <p:ph type="sldNum" sz="quarter" idx="7"/>
          </p:nvPr>
        </p:nvSpPr>
        <p:spPr>
          <a:xfrm>
            <a:off x="8708744" y="4853450"/>
            <a:ext cx="190898" cy="174832"/>
          </a:xfrm>
          <a:prstGeom prst="rect">
            <a:avLst/>
          </a:prstGeom>
        </p:spPr>
        <p:txBody>
          <a:bodyPr vert="horz" wrap="square" lIns="0" tIns="20929" rIns="0" bIns="0" rtlCol="0">
            <a:spAutoFit/>
          </a:bodyPr>
          <a:lstStyle/>
          <a:p>
            <a:pPr marL="38054">
              <a:spcBef>
                <a:spcPts val="165"/>
              </a:spcBef>
            </a:pPr>
            <a:fld id="{81D60167-4931-47E6-BA6A-407CBD079E47}" type="slidenum">
              <a:rPr spc="-50" dirty="0"/>
              <a:pPr marL="38054">
                <a:spcBef>
                  <a:spcPts val="165"/>
                </a:spcBef>
              </a:pPr>
              <a:t>5</a:t>
            </a:fld>
            <a:endParaRPr spc="-50" dirty="0"/>
          </a:p>
        </p:txBody>
      </p:sp>
      <p:sp>
        <p:nvSpPr>
          <p:cNvPr id="22" name="object 22"/>
          <p:cNvSpPr txBox="1"/>
          <p:nvPr/>
        </p:nvSpPr>
        <p:spPr>
          <a:xfrm>
            <a:off x="1154940" y="816260"/>
            <a:ext cx="6741727" cy="3096208"/>
          </a:xfrm>
          <a:prstGeom prst="rect">
            <a:avLst/>
          </a:prstGeom>
        </p:spPr>
        <p:txBody>
          <a:bodyPr vert="horz" wrap="square" lIns="0" tIns="19661" rIns="0" bIns="0" rtlCol="0">
            <a:spAutoFit/>
          </a:bodyPr>
          <a:lstStyle/>
          <a:p>
            <a:pPr marL="12685" marR="484558">
              <a:lnSpc>
                <a:spcPct val="126800"/>
              </a:lnSpc>
              <a:spcBef>
                <a:spcPts val="155"/>
              </a:spcBef>
            </a:pPr>
            <a:r>
              <a:rPr sz="1400" b="1" spc="-15" dirty="0">
                <a:solidFill>
                  <a:srgbClr val="548ED4"/>
                </a:solidFill>
                <a:latin typeface="Calibri"/>
                <a:cs typeface="Calibri"/>
              </a:rPr>
              <a:t>SINGLE POINT OF ACCES</a:t>
            </a:r>
            <a:r>
              <a:rPr lang="en-US" sz="1400" b="1" spc="-15" dirty="0">
                <a:solidFill>
                  <a:srgbClr val="548ED4"/>
                </a:solidFill>
                <a:latin typeface="Calibri"/>
                <a:cs typeface="Calibri"/>
              </a:rPr>
              <a:t> </a:t>
            </a:r>
            <a:r>
              <a:rPr sz="1099" spc="-150" dirty="0">
                <a:solidFill>
                  <a:srgbClr val="243F5F"/>
                </a:solidFill>
                <a:latin typeface="Arial MT"/>
                <a:cs typeface="Arial MT"/>
              </a:rPr>
              <a:t>TO</a:t>
            </a:r>
            <a:r>
              <a:rPr sz="1099" spc="-5" dirty="0">
                <a:solidFill>
                  <a:srgbClr val="243F5F"/>
                </a:solidFill>
                <a:latin typeface="Arial MT"/>
                <a:cs typeface="Arial MT"/>
              </a:rPr>
              <a:t> </a:t>
            </a:r>
            <a:r>
              <a:rPr sz="1099" spc="-60" dirty="0">
                <a:solidFill>
                  <a:srgbClr val="243F5F"/>
                </a:solidFill>
                <a:latin typeface="Arial MT"/>
                <a:cs typeface="Arial MT"/>
              </a:rPr>
              <a:t>THE</a:t>
            </a:r>
            <a:r>
              <a:rPr sz="1099" spc="-10" dirty="0">
                <a:solidFill>
                  <a:srgbClr val="243F5F"/>
                </a:solidFill>
                <a:latin typeface="Arial MT"/>
                <a:cs typeface="Arial MT"/>
              </a:rPr>
              <a:t> </a:t>
            </a:r>
            <a:r>
              <a:rPr sz="1099" spc="-65" dirty="0">
                <a:solidFill>
                  <a:srgbClr val="243F5F"/>
                </a:solidFill>
                <a:latin typeface="Arial MT"/>
                <a:cs typeface="Arial MT"/>
              </a:rPr>
              <a:t>STATISTICS</a:t>
            </a:r>
            <a:r>
              <a:rPr sz="1099" spc="-10" dirty="0">
                <a:solidFill>
                  <a:srgbClr val="243F5F"/>
                </a:solidFill>
                <a:latin typeface="Arial MT"/>
                <a:cs typeface="Arial MT"/>
              </a:rPr>
              <a:t> </a:t>
            </a:r>
            <a:r>
              <a:rPr sz="1099" spc="-55" dirty="0">
                <a:solidFill>
                  <a:srgbClr val="243F5F"/>
                </a:solidFill>
                <a:latin typeface="Arial MT"/>
                <a:cs typeface="Arial MT"/>
              </a:rPr>
              <a:t>OF</a:t>
            </a:r>
            <a:r>
              <a:rPr sz="1099" spc="-10" dirty="0">
                <a:solidFill>
                  <a:srgbClr val="243F5F"/>
                </a:solidFill>
                <a:latin typeface="Arial MT"/>
                <a:cs typeface="Arial MT"/>
              </a:rPr>
              <a:t> </a:t>
            </a:r>
            <a:r>
              <a:rPr sz="1099" spc="-60" dirty="0">
                <a:solidFill>
                  <a:srgbClr val="243F5F"/>
                </a:solidFill>
                <a:latin typeface="Arial MT"/>
                <a:cs typeface="Arial MT"/>
              </a:rPr>
              <a:t>THE</a:t>
            </a:r>
            <a:r>
              <a:rPr sz="1099" spc="-10" dirty="0">
                <a:solidFill>
                  <a:srgbClr val="243F5F"/>
                </a:solidFill>
                <a:latin typeface="Arial MT"/>
                <a:cs typeface="Arial MT"/>
              </a:rPr>
              <a:t> </a:t>
            </a:r>
            <a:r>
              <a:rPr sz="1099" spc="-65" dirty="0">
                <a:solidFill>
                  <a:srgbClr val="243F5F"/>
                </a:solidFill>
                <a:latin typeface="Arial MT"/>
                <a:cs typeface="Arial MT"/>
              </a:rPr>
              <a:t>CIS</a:t>
            </a:r>
            <a:r>
              <a:rPr sz="1099" spc="-10" dirty="0">
                <a:solidFill>
                  <a:srgbClr val="243F5F"/>
                </a:solidFill>
                <a:latin typeface="Arial MT"/>
                <a:cs typeface="Arial MT"/>
              </a:rPr>
              <a:t> </a:t>
            </a:r>
            <a:r>
              <a:rPr sz="1099" spc="-50" dirty="0">
                <a:solidFill>
                  <a:srgbClr val="243F5F"/>
                </a:solidFill>
                <a:latin typeface="Arial MT"/>
                <a:cs typeface="Arial MT"/>
              </a:rPr>
              <a:t>COUNTRIES</a:t>
            </a:r>
            <a:r>
              <a:rPr sz="1099" spc="-10" dirty="0">
                <a:solidFill>
                  <a:srgbClr val="243F5F"/>
                </a:solidFill>
                <a:latin typeface="Arial MT"/>
                <a:cs typeface="Arial MT"/>
              </a:rPr>
              <a:t> </a:t>
            </a:r>
            <a:r>
              <a:rPr sz="1099" dirty="0">
                <a:solidFill>
                  <a:srgbClr val="243F5F"/>
                </a:solidFill>
                <a:latin typeface="Arial MT"/>
                <a:cs typeface="Arial MT"/>
              </a:rPr>
              <a:t>AND</a:t>
            </a:r>
            <a:r>
              <a:rPr sz="1099" spc="-10" dirty="0">
                <a:solidFill>
                  <a:srgbClr val="243F5F"/>
                </a:solidFill>
                <a:latin typeface="Arial MT"/>
                <a:cs typeface="Arial MT"/>
              </a:rPr>
              <a:t> </a:t>
            </a:r>
            <a:r>
              <a:rPr sz="1099" spc="-60" dirty="0">
                <a:solidFill>
                  <a:srgbClr val="243F5F"/>
                </a:solidFill>
                <a:latin typeface="Arial MT"/>
                <a:cs typeface="Arial MT"/>
              </a:rPr>
              <a:t>THE</a:t>
            </a:r>
            <a:r>
              <a:rPr sz="1099" spc="-10" dirty="0">
                <a:solidFill>
                  <a:srgbClr val="243F5F"/>
                </a:solidFill>
                <a:latin typeface="Arial MT"/>
                <a:cs typeface="Arial MT"/>
              </a:rPr>
              <a:t> </a:t>
            </a:r>
            <a:r>
              <a:rPr sz="1099" spc="-30" dirty="0">
                <a:solidFill>
                  <a:srgbClr val="243F5F"/>
                </a:solidFill>
                <a:latin typeface="Arial MT"/>
                <a:cs typeface="Arial MT"/>
              </a:rPr>
              <a:t>WORLD,</a:t>
            </a:r>
            <a:r>
              <a:rPr sz="1099" spc="-10" dirty="0">
                <a:solidFill>
                  <a:srgbClr val="243F5F"/>
                </a:solidFill>
                <a:latin typeface="Arial MT"/>
                <a:cs typeface="Arial MT"/>
              </a:rPr>
              <a:t> </a:t>
            </a:r>
            <a:r>
              <a:rPr sz="1099" spc="-25" dirty="0">
                <a:solidFill>
                  <a:srgbClr val="243F5F"/>
                </a:solidFill>
                <a:latin typeface="Arial MT"/>
                <a:cs typeface="Arial MT"/>
              </a:rPr>
              <a:t>TO </a:t>
            </a:r>
            <a:r>
              <a:rPr sz="1099" spc="-60" dirty="0">
                <a:solidFill>
                  <a:srgbClr val="243F5F"/>
                </a:solidFill>
                <a:latin typeface="Arial MT"/>
                <a:cs typeface="Arial MT"/>
              </a:rPr>
              <a:t>THE</a:t>
            </a:r>
            <a:r>
              <a:rPr sz="1099" spc="40" dirty="0">
                <a:solidFill>
                  <a:srgbClr val="243F5F"/>
                </a:solidFill>
                <a:latin typeface="Arial MT"/>
                <a:cs typeface="Arial MT"/>
              </a:rPr>
              <a:t> </a:t>
            </a:r>
            <a:r>
              <a:rPr sz="1099" dirty="0">
                <a:solidFill>
                  <a:srgbClr val="243F5F"/>
                </a:solidFill>
                <a:latin typeface="Arial MT"/>
                <a:cs typeface="Arial MT"/>
              </a:rPr>
              <a:t>MAIN</a:t>
            </a:r>
            <a:r>
              <a:rPr sz="1099" spc="40" dirty="0">
                <a:solidFill>
                  <a:srgbClr val="243F5F"/>
                </a:solidFill>
                <a:latin typeface="Arial MT"/>
                <a:cs typeface="Arial MT"/>
              </a:rPr>
              <a:t> </a:t>
            </a:r>
            <a:r>
              <a:rPr sz="1099" spc="-25" dirty="0">
                <a:solidFill>
                  <a:srgbClr val="243F5F"/>
                </a:solidFill>
                <a:latin typeface="Arial MT"/>
                <a:cs typeface="Arial MT"/>
              </a:rPr>
              <a:t>INTERNATIONAL</a:t>
            </a:r>
            <a:r>
              <a:rPr sz="1099" spc="45" dirty="0">
                <a:solidFill>
                  <a:srgbClr val="243F5F"/>
                </a:solidFill>
                <a:latin typeface="Arial MT"/>
                <a:cs typeface="Arial MT"/>
              </a:rPr>
              <a:t> </a:t>
            </a:r>
            <a:r>
              <a:rPr sz="1099" spc="-55" dirty="0">
                <a:solidFill>
                  <a:srgbClr val="243F5F"/>
                </a:solidFill>
                <a:latin typeface="Arial MT"/>
                <a:cs typeface="Arial MT"/>
              </a:rPr>
              <a:t>STATISTICAL</a:t>
            </a:r>
            <a:r>
              <a:rPr sz="1099" spc="40" dirty="0">
                <a:solidFill>
                  <a:srgbClr val="243F5F"/>
                </a:solidFill>
                <a:latin typeface="Arial MT"/>
                <a:cs typeface="Arial MT"/>
              </a:rPr>
              <a:t> </a:t>
            </a:r>
            <a:r>
              <a:rPr sz="1099" spc="-10" dirty="0">
                <a:solidFill>
                  <a:srgbClr val="243F5F"/>
                </a:solidFill>
                <a:latin typeface="Arial MT"/>
                <a:cs typeface="Arial MT"/>
              </a:rPr>
              <a:t>RESOURCES</a:t>
            </a:r>
            <a:endParaRPr sz="1099" dirty="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1099" dirty="0">
              <a:latin typeface="Arial MT"/>
              <a:cs typeface="Arial MT"/>
            </a:endParaRPr>
          </a:p>
          <a:p>
            <a:pPr>
              <a:spcBef>
                <a:spcPts val="380"/>
              </a:spcBef>
            </a:pPr>
            <a:endParaRPr sz="1099" dirty="0">
              <a:latin typeface="Arial MT"/>
              <a:cs typeface="Arial MT"/>
            </a:endParaRPr>
          </a:p>
          <a:p>
            <a:pPr marL="12685">
              <a:spcBef>
                <a:spcPts val="5"/>
              </a:spcBef>
            </a:pPr>
            <a:r>
              <a:rPr sz="1348" spc="-35" dirty="0">
                <a:solidFill>
                  <a:srgbClr val="243F5F"/>
                </a:solidFill>
                <a:latin typeface="Arial MT"/>
                <a:cs typeface="Arial MT"/>
              </a:rPr>
              <a:t>WORLD</a:t>
            </a:r>
            <a:r>
              <a:rPr sz="1348" spc="-15" dirty="0">
                <a:solidFill>
                  <a:srgbClr val="243F5F"/>
                </a:solidFill>
                <a:latin typeface="Arial MT"/>
                <a:cs typeface="Arial MT"/>
              </a:rPr>
              <a:t> </a:t>
            </a:r>
            <a:r>
              <a:rPr sz="1348" spc="-70" dirty="0">
                <a:solidFill>
                  <a:srgbClr val="243F5F"/>
                </a:solidFill>
                <a:latin typeface="Arial MT"/>
                <a:cs typeface="Arial MT"/>
              </a:rPr>
              <a:t>STATISTICS</a:t>
            </a:r>
            <a:r>
              <a:rPr lang="en-US" sz="1348" spc="-70" dirty="0">
                <a:solidFill>
                  <a:srgbClr val="243F5F"/>
                </a:solidFill>
                <a:latin typeface="Arial MT"/>
                <a:cs typeface="Arial MT"/>
              </a:rPr>
              <a:t> </a:t>
            </a:r>
            <a:r>
              <a:rPr sz="1400" b="1" spc="-15" dirty="0">
                <a:solidFill>
                  <a:srgbClr val="548ED4"/>
                </a:solidFill>
                <a:latin typeface="Calibri"/>
                <a:cs typeface="Calibri"/>
              </a:rPr>
              <a:t>IN RUSSIAN AND ENGLISH</a:t>
            </a:r>
            <a:r>
              <a:rPr lang="en-US" sz="1400" b="1" spc="-15" dirty="0">
                <a:solidFill>
                  <a:srgbClr val="548ED4"/>
                </a:solidFill>
                <a:latin typeface="Calibri"/>
                <a:cs typeface="Calibri"/>
              </a:rPr>
              <a:t> </a:t>
            </a:r>
            <a:r>
              <a:rPr sz="1348" spc="-105" dirty="0">
                <a:solidFill>
                  <a:srgbClr val="243F5F"/>
                </a:solidFill>
                <a:latin typeface="Arial MT"/>
                <a:cs typeface="Arial MT"/>
              </a:rPr>
              <a:t>ON</a:t>
            </a:r>
            <a:r>
              <a:rPr sz="1348" spc="-15" dirty="0">
                <a:solidFill>
                  <a:srgbClr val="243F5F"/>
                </a:solidFill>
                <a:latin typeface="Arial MT"/>
                <a:cs typeface="Arial MT"/>
              </a:rPr>
              <a:t> </a:t>
            </a:r>
            <a:r>
              <a:rPr sz="1348" spc="-25" dirty="0">
                <a:solidFill>
                  <a:srgbClr val="243F5F"/>
                </a:solidFill>
                <a:latin typeface="Arial MT"/>
                <a:cs typeface="Arial MT"/>
              </a:rPr>
              <a:t>ONE</a:t>
            </a:r>
            <a:r>
              <a:rPr sz="1348" spc="-10" dirty="0">
                <a:solidFill>
                  <a:srgbClr val="243F5F"/>
                </a:solidFill>
                <a:latin typeface="Arial MT"/>
                <a:cs typeface="Arial MT"/>
              </a:rPr>
              <a:t> </a:t>
            </a:r>
            <a:r>
              <a:rPr sz="1348" dirty="0">
                <a:solidFill>
                  <a:srgbClr val="243F5F"/>
                </a:solidFill>
                <a:latin typeface="Arial MT"/>
                <a:cs typeface="Arial MT"/>
              </a:rPr>
              <a:t>IT</a:t>
            </a:r>
            <a:r>
              <a:rPr sz="1348" spc="-15" dirty="0">
                <a:solidFill>
                  <a:srgbClr val="243F5F"/>
                </a:solidFill>
                <a:latin typeface="Arial MT"/>
                <a:cs typeface="Arial MT"/>
              </a:rPr>
              <a:t> </a:t>
            </a:r>
            <a:r>
              <a:rPr sz="1348" spc="-10" dirty="0">
                <a:solidFill>
                  <a:srgbClr val="243F5F"/>
                </a:solidFill>
                <a:latin typeface="Arial MT"/>
                <a:cs typeface="Arial MT"/>
              </a:rPr>
              <a:t>PLATFORM</a:t>
            </a:r>
            <a:endParaRPr sz="1348" dirty="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1348" dirty="0">
              <a:latin typeface="Arial MT"/>
              <a:cs typeface="Arial MT"/>
            </a:endParaRPr>
          </a:p>
          <a:p>
            <a:pPr>
              <a:spcBef>
                <a:spcPts val="340"/>
              </a:spcBef>
            </a:pPr>
            <a:endParaRPr lang="ru-RU" sz="1348" dirty="0">
              <a:latin typeface="Arial MT"/>
              <a:cs typeface="Arial MT"/>
            </a:endParaRPr>
          </a:p>
          <a:p>
            <a:pPr marL="104014"/>
            <a:r>
              <a:rPr sz="1400" b="1" spc="-15" dirty="0">
                <a:solidFill>
                  <a:srgbClr val="548ED4"/>
                </a:solidFill>
                <a:latin typeface="Calibri"/>
                <a:cs typeface="Calibri"/>
              </a:rPr>
              <a:t>INTERACTIVE MULTIDIMENSIONAL ANALYSIS WITH CONVENIENT VISUALIZATION,</a:t>
            </a:r>
          </a:p>
          <a:p>
            <a:pPr marL="12685">
              <a:spcBef>
                <a:spcPts val="140"/>
              </a:spcBef>
            </a:pPr>
            <a:r>
              <a:rPr sz="1348" dirty="0">
                <a:solidFill>
                  <a:srgbClr val="243F5F"/>
                </a:solidFill>
                <a:latin typeface="Arial MT"/>
                <a:cs typeface="Arial MT"/>
              </a:rPr>
              <a:t>INCLUDING</a:t>
            </a:r>
            <a:r>
              <a:rPr sz="1348" spc="-25" dirty="0">
                <a:solidFill>
                  <a:srgbClr val="243F5F"/>
                </a:solidFill>
                <a:latin typeface="Arial MT"/>
                <a:cs typeface="Arial MT"/>
              </a:rPr>
              <a:t> </a:t>
            </a:r>
            <a:r>
              <a:rPr sz="1348" spc="-60" dirty="0">
                <a:solidFill>
                  <a:srgbClr val="243F5F"/>
                </a:solidFill>
                <a:latin typeface="Arial MT"/>
                <a:cs typeface="Arial MT"/>
              </a:rPr>
              <a:t>GEOSPATIAL</a:t>
            </a:r>
            <a:r>
              <a:rPr sz="1348" spc="-25" dirty="0">
                <a:solidFill>
                  <a:srgbClr val="243F5F"/>
                </a:solidFill>
                <a:latin typeface="Arial MT"/>
                <a:cs typeface="Arial MT"/>
              </a:rPr>
              <a:t> </a:t>
            </a:r>
            <a:r>
              <a:rPr sz="1348" spc="-20" dirty="0">
                <a:solidFill>
                  <a:srgbClr val="243F5F"/>
                </a:solidFill>
                <a:latin typeface="Arial MT"/>
                <a:cs typeface="Arial MT"/>
              </a:rPr>
              <a:t>DATA</a:t>
            </a:r>
            <a:endParaRPr sz="1348" dirty="0">
              <a:latin typeface="Arial MT"/>
              <a:cs typeface="Arial MT"/>
            </a:endParaRPr>
          </a:p>
          <a:p>
            <a:pPr>
              <a:spcBef>
                <a:spcPts val="375"/>
              </a:spcBef>
            </a:pPr>
            <a:endParaRPr sz="1348" dirty="0">
              <a:latin typeface="Arial MT"/>
              <a:cs typeface="Arial MT"/>
            </a:endParaRPr>
          </a:p>
          <a:p>
            <a:pPr marL="12685" marR="484558">
              <a:lnSpc>
                <a:spcPct val="126800"/>
              </a:lnSpc>
              <a:spcBef>
                <a:spcPts val="155"/>
              </a:spcBef>
            </a:pPr>
            <a:r>
              <a:rPr sz="1400" b="1" spc="-15" dirty="0">
                <a:solidFill>
                  <a:srgbClr val="548ED4"/>
                </a:solidFill>
                <a:latin typeface="Calibri"/>
                <a:cs typeface="Calibri"/>
              </a:rPr>
              <a:t>EXTENDED METADATA</a:t>
            </a:r>
            <a:r>
              <a:rPr lang="en-US" sz="1400" b="1" spc="-15" dirty="0">
                <a:solidFill>
                  <a:srgbClr val="548ED4"/>
                </a:solidFill>
                <a:latin typeface="Calibri"/>
                <a:cs typeface="Calibri"/>
              </a:rPr>
              <a:t> </a:t>
            </a:r>
            <a:r>
              <a:rPr sz="1249" spc="-85" dirty="0">
                <a:solidFill>
                  <a:srgbClr val="243F5F"/>
                </a:solidFill>
                <a:latin typeface="Arial MT"/>
                <a:cs typeface="Arial MT"/>
              </a:rPr>
              <a:t>(</a:t>
            </a:r>
            <a:r>
              <a:rPr sz="1099" spc="-50" dirty="0">
                <a:solidFill>
                  <a:srgbClr val="243F5F"/>
                </a:solidFill>
                <a:latin typeface="Arial MT"/>
              </a:rPr>
              <a:t>REGULATION AND REFERENCE INFORMATION + METHODOLOGY)</a:t>
            </a:r>
          </a:p>
          <a:p>
            <a:pPr>
              <a:spcBef>
                <a:spcPts val="1014"/>
              </a:spcBef>
            </a:pPr>
            <a:endParaRPr sz="1249" dirty="0">
              <a:latin typeface="Arial MT"/>
              <a:cs typeface="Arial MT"/>
            </a:endParaRPr>
          </a:p>
          <a:p>
            <a:pPr marL="12685"/>
            <a:r>
              <a:rPr sz="1298" dirty="0">
                <a:solidFill>
                  <a:srgbClr val="243F5F"/>
                </a:solidFill>
                <a:latin typeface="Arial MT"/>
                <a:cs typeface="Arial MT"/>
              </a:rPr>
              <a:t>A</a:t>
            </a:r>
            <a:r>
              <a:rPr sz="1298" spc="-25" dirty="0">
                <a:solidFill>
                  <a:srgbClr val="243F5F"/>
                </a:solidFill>
                <a:latin typeface="Arial MT"/>
                <a:cs typeface="Arial MT"/>
              </a:rPr>
              <a:t> </a:t>
            </a:r>
            <a:r>
              <a:rPr sz="1298" spc="-35" dirty="0">
                <a:solidFill>
                  <a:srgbClr val="243F5F"/>
                </a:solidFill>
                <a:latin typeface="Arial MT"/>
                <a:cs typeface="Arial MT"/>
              </a:rPr>
              <a:t>TOOL</a:t>
            </a:r>
            <a:r>
              <a:rPr sz="1298" spc="-20" dirty="0">
                <a:solidFill>
                  <a:srgbClr val="243F5F"/>
                </a:solidFill>
                <a:latin typeface="Arial MT"/>
                <a:cs typeface="Arial MT"/>
              </a:rPr>
              <a:t> </a:t>
            </a:r>
            <a:r>
              <a:rPr sz="1298" spc="-100" dirty="0">
                <a:solidFill>
                  <a:srgbClr val="243F5F"/>
                </a:solidFill>
                <a:latin typeface="Arial MT"/>
                <a:cs typeface="Arial MT"/>
              </a:rPr>
              <a:t>FOR</a:t>
            </a:r>
            <a:r>
              <a:rPr sz="1298" spc="-20" dirty="0">
                <a:solidFill>
                  <a:srgbClr val="243F5F"/>
                </a:solidFill>
                <a:latin typeface="Arial MT"/>
                <a:cs typeface="Arial MT"/>
              </a:rPr>
              <a:t> </a:t>
            </a:r>
            <a:r>
              <a:rPr sz="1298" spc="-25" dirty="0">
                <a:solidFill>
                  <a:srgbClr val="243F5F"/>
                </a:solidFill>
                <a:latin typeface="Arial MT"/>
                <a:cs typeface="Arial MT"/>
              </a:rPr>
              <a:t>IDENTIFYING</a:t>
            </a:r>
            <a:r>
              <a:rPr sz="1298" spc="-20" dirty="0">
                <a:solidFill>
                  <a:srgbClr val="243F5F"/>
                </a:solidFill>
                <a:latin typeface="Arial MT"/>
                <a:cs typeface="Arial MT"/>
              </a:rPr>
              <a:t> </a:t>
            </a:r>
            <a:r>
              <a:rPr sz="1298" dirty="0">
                <a:solidFill>
                  <a:srgbClr val="243F5F"/>
                </a:solidFill>
                <a:latin typeface="Arial MT"/>
                <a:cs typeface="Arial MT"/>
              </a:rPr>
              <a:t>AND</a:t>
            </a:r>
            <a:r>
              <a:rPr sz="1298" spc="-25" dirty="0">
                <a:solidFill>
                  <a:srgbClr val="243F5F"/>
                </a:solidFill>
                <a:latin typeface="Arial MT"/>
                <a:cs typeface="Arial MT"/>
              </a:rPr>
              <a:t> </a:t>
            </a:r>
            <a:r>
              <a:rPr sz="1298" spc="-30" dirty="0">
                <a:solidFill>
                  <a:srgbClr val="243F5F"/>
                </a:solidFill>
                <a:latin typeface="Arial MT"/>
                <a:cs typeface="Arial MT"/>
              </a:rPr>
              <a:t>SOLVING</a:t>
            </a:r>
            <a:r>
              <a:rPr sz="1298" spc="-20" dirty="0">
                <a:solidFill>
                  <a:srgbClr val="243F5F"/>
                </a:solidFill>
                <a:latin typeface="Arial MT"/>
                <a:cs typeface="Arial MT"/>
              </a:rPr>
              <a:t> </a:t>
            </a:r>
            <a:r>
              <a:rPr sz="1298" spc="-80" dirty="0">
                <a:solidFill>
                  <a:srgbClr val="243F5F"/>
                </a:solidFill>
                <a:latin typeface="Arial MT"/>
                <a:cs typeface="Arial MT"/>
              </a:rPr>
              <a:t>PROBLEMS</a:t>
            </a:r>
            <a:r>
              <a:rPr lang="en-US" sz="1298" spc="-80" dirty="0">
                <a:solidFill>
                  <a:srgbClr val="243F5F"/>
                </a:solidFill>
                <a:latin typeface="Arial MT"/>
                <a:cs typeface="Arial MT"/>
              </a:rPr>
              <a:t> OF </a:t>
            </a:r>
            <a:r>
              <a:rPr sz="1298" spc="-80" dirty="0">
                <a:solidFill>
                  <a:srgbClr val="243F5F"/>
                </a:solidFill>
                <a:latin typeface="Arial MT"/>
                <a:cs typeface="Arial MT"/>
              </a:rPr>
              <a:t>STATISTICS</a:t>
            </a:r>
            <a:r>
              <a:rPr lang="en-US" sz="1298" spc="-80" dirty="0">
                <a:solidFill>
                  <a:srgbClr val="243F5F"/>
                </a:solidFill>
                <a:latin typeface="Arial MT"/>
                <a:cs typeface="Arial MT"/>
              </a:rPr>
              <a:t> </a:t>
            </a:r>
            <a:r>
              <a:rPr lang="en-US" sz="1400" b="1" spc="-15" dirty="0">
                <a:solidFill>
                  <a:srgbClr val="548ED4"/>
                </a:solidFill>
                <a:latin typeface="Calibri"/>
                <a:cs typeface="Calibri"/>
              </a:rPr>
              <a:t>HARMONIZATIONS</a:t>
            </a:r>
            <a:endParaRPr sz="1400" b="1" spc="-15" dirty="0">
              <a:solidFill>
                <a:srgbClr val="548ED4"/>
              </a:solidFill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154940" y="4479398"/>
            <a:ext cx="6626934" cy="243036"/>
          </a:xfrm>
          <a:prstGeom prst="rect">
            <a:avLst/>
          </a:prstGeom>
        </p:spPr>
        <p:txBody>
          <a:bodyPr vert="horz" wrap="square" lIns="0" tIns="12684" rIns="0" bIns="0" rtlCol="0">
            <a:spAutoFit/>
          </a:bodyPr>
          <a:lstStyle/>
          <a:p>
            <a:pPr marL="12685">
              <a:spcBef>
                <a:spcPts val="100"/>
              </a:spcBef>
            </a:pPr>
            <a:r>
              <a:rPr sz="1498" spc="-155" dirty="0">
                <a:solidFill>
                  <a:srgbClr val="538DD3"/>
                </a:solidFill>
                <a:latin typeface="Arial MT"/>
                <a:cs typeface="Arial MT"/>
              </a:rPr>
              <a:t>«</a:t>
            </a:r>
            <a:r>
              <a:rPr sz="1400" b="1" spc="-15" dirty="0">
                <a:solidFill>
                  <a:srgbClr val="548ED4"/>
                </a:solidFill>
                <a:latin typeface="Calibri"/>
                <a:cs typeface="Calibri"/>
              </a:rPr>
              <a:t>SMART METADATA»- </a:t>
            </a:r>
            <a:r>
              <a:rPr sz="1348" spc="-35" dirty="0">
                <a:solidFill>
                  <a:srgbClr val="243F5F"/>
                </a:solidFill>
                <a:latin typeface="Arial MT"/>
                <a:cs typeface="Arial MT"/>
              </a:rPr>
              <a:t>DATA</a:t>
            </a:r>
            <a:r>
              <a:rPr sz="1348" spc="5" dirty="0">
                <a:solidFill>
                  <a:srgbClr val="243F5F"/>
                </a:solidFill>
                <a:latin typeface="Arial MT"/>
                <a:cs typeface="Arial MT"/>
              </a:rPr>
              <a:t> </a:t>
            </a:r>
            <a:r>
              <a:rPr sz="1348" spc="-10" dirty="0">
                <a:solidFill>
                  <a:srgbClr val="243F5F"/>
                </a:solidFill>
                <a:latin typeface="Arial MT"/>
                <a:cs typeface="Arial MT"/>
              </a:rPr>
              <a:t>UPLOADING</a:t>
            </a:r>
            <a:r>
              <a:rPr sz="1348" spc="5" dirty="0">
                <a:solidFill>
                  <a:srgbClr val="243F5F"/>
                </a:solidFill>
                <a:latin typeface="Arial MT"/>
                <a:cs typeface="Arial MT"/>
              </a:rPr>
              <a:t> </a:t>
            </a:r>
            <a:r>
              <a:rPr sz="1348" spc="60" dirty="0">
                <a:solidFill>
                  <a:srgbClr val="243F5F"/>
                </a:solidFill>
                <a:latin typeface="Arial MT"/>
                <a:cs typeface="Arial MT"/>
              </a:rPr>
              <a:t>IN</a:t>
            </a:r>
            <a:r>
              <a:rPr sz="1348" spc="5" dirty="0">
                <a:solidFill>
                  <a:srgbClr val="243F5F"/>
                </a:solidFill>
                <a:latin typeface="Arial MT"/>
                <a:cs typeface="Arial MT"/>
              </a:rPr>
              <a:t> </a:t>
            </a:r>
            <a:r>
              <a:rPr sz="1348" spc="-20" dirty="0">
                <a:solidFill>
                  <a:srgbClr val="243F5F"/>
                </a:solidFill>
                <a:latin typeface="Arial MT"/>
                <a:cs typeface="Arial MT"/>
              </a:rPr>
              <a:t>MODERN</a:t>
            </a:r>
            <a:r>
              <a:rPr sz="1348" spc="5" dirty="0">
                <a:solidFill>
                  <a:srgbClr val="243F5F"/>
                </a:solidFill>
                <a:latin typeface="Arial MT"/>
                <a:cs typeface="Arial MT"/>
              </a:rPr>
              <a:t> </a:t>
            </a:r>
            <a:r>
              <a:rPr sz="1348" spc="-75" dirty="0">
                <a:solidFill>
                  <a:srgbClr val="243F5F"/>
                </a:solidFill>
                <a:latin typeface="Arial MT"/>
                <a:cs typeface="Arial MT"/>
              </a:rPr>
              <a:t>FORMATS</a:t>
            </a:r>
            <a:r>
              <a:rPr sz="1348" spc="5" dirty="0">
                <a:solidFill>
                  <a:srgbClr val="243F5F"/>
                </a:solidFill>
                <a:latin typeface="Arial MT"/>
                <a:cs typeface="Arial MT"/>
              </a:rPr>
              <a:t> </a:t>
            </a:r>
            <a:r>
              <a:rPr sz="1348" spc="-70" dirty="0">
                <a:solidFill>
                  <a:srgbClr val="243F5F"/>
                </a:solidFill>
                <a:latin typeface="Arial MT"/>
                <a:cs typeface="Arial MT"/>
              </a:rPr>
              <a:t>(RDF,</a:t>
            </a:r>
            <a:r>
              <a:rPr sz="1348" spc="5" dirty="0">
                <a:solidFill>
                  <a:srgbClr val="243F5F"/>
                </a:solidFill>
                <a:latin typeface="Arial MT"/>
                <a:cs typeface="Arial MT"/>
              </a:rPr>
              <a:t> </a:t>
            </a:r>
            <a:r>
              <a:rPr sz="1348" spc="-95" dirty="0">
                <a:solidFill>
                  <a:srgbClr val="243F5F"/>
                </a:solidFill>
                <a:latin typeface="Arial MT"/>
                <a:cs typeface="Arial MT"/>
              </a:rPr>
              <a:t>JSON-</a:t>
            </a:r>
            <a:r>
              <a:rPr sz="1348" spc="-25" dirty="0">
                <a:solidFill>
                  <a:srgbClr val="243F5F"/>
                </a:solidFill>
                <a:latin typeface="Arial MT"/>
                <a:cs typeface="Arial MT"/>
              </a:rPr>
              <a:t>LD)</a:t>
            </a:r>
            <a:endParaRPr sz="1348" dirty="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31594" y="546608"/>
            <a:ext cx="7489190" cy="0"/>
          </a:xfrm>
          <a:custGeom>
            <a:avLst/>
            <a:gdLst/>
            <a:ahLst/>
            <a:cxnLst/>
            <a:rect l="l" t="t" r="r" b="b"/>
            <a:pathLst>
              <a:path w="7489190">
                <a:moveTo>
                  <a:pt x="0" y="0"/>
                </a:moveTo>
                <a:lnTo>
                  <a:pt x="7488935" y="0"/>
                </a:lnTo>
              </a:path>
            </a:pathLst>
          </a:custGeom>
          <a:ln w="19050">
            <a:solidFill>
              <a:srgbClr val="1737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-609600" y="238831"/>
            <a:ext cx="9402445" cy="27699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2405380">
              <a:lnSpc>
                <a:spcPct val="100000"/>
              </a:lnSpc>
            </a:pPr>
            <a:r>
              <a:rPr lang="en-US" sz="1800" dirty="0"/>
              <a:t>Use of big data in statistics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6</a:t>
            </a:fld>
            <a:endParaRPr spc="-10" dirty="0"/>
          </a:p>
        </p:txBody>
      </p:sp>
      <p:sp>
        <p:nvSpPr>
          <p:cNvPr id="4" name="object 4"/>
          <p:cNvSpPr txBox="1"/>
          <p:nvPr/>
        </p:nvSpPr>
        <p:spPr>
          <a:xfrm>
            <a:off x="330200" y="1123950"/>
            <a:ext cx="8462645" cy="26161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2915" marR="5080" indent="-285750">
              <a:spcBef>
                <a:spcPts val="900"/>
              </a:spcBef>
              <a:buClr>
                <a:srgbClr val="006FC0"/>
              </a:buClr>
              <a:buFont typeface="Arial" panose="020B0604020202020204" pitchFamily="34" charset="0"/>
              <a:buChar char="•"/>
              <a:tabLst>
                <a:tab pos="462915" algn="l"/>
              </a:tabLst>
            </a:pPr>
            <a:r>
              <a:rPr lang="en-US" sz="2000" b="1" spc="-10" dirty="0">
                <a:solidFill>
                  <a:srgbClr val="006FC0"/>
                </a:solidFill>
                <a:latin typeface="Arial"/>
                <a:cs typeface="Arial"/>
              </a:rPr>
              <a:t>Using satellite monitoring data to verify land use reporting  (in All-Russia Agricultural Census-2006), </a:t>
            </a:r>
            <a:endParaRPr lang="ru-RU" sz="2000" b="1" spc="-10" dirty="0">
              <a:solidFill>
                <a:srgbClr val="006FC0"/>
              </a:solidFill>
              <a:latin typeface="Arial"/>
              <a:cs typeface="Arial"/>
            </a:endParaRPr>
          </a:p>
          <a:p>
            <a:pPr marL="462915" marR="5080" indent="-285750">
              <a:spcBef>
                <a:spcPts val="900"/>
              </a:spcBef>
              <a:buClr>
                <a:srgbClr val="006FC0"/>
              </a:buClr>
              <a:buFont typeface="Arial" panose="020B0604020202020204" pitchFamily="34" charset="0"/>
              <a:buChar char="•"/>
              <a:tabLst>
                <a:tab pos="462915" algn="l"/>
              </a:tabLst>
            </a:pPr>
            <a:r>
              <a:rPr lang="ru-RU" sz="2000" b="1" spc="-10" dirty="0" err="1">
                <a:solidFill>
                  <a:srgbClr val="006FC0"/>
                </a:solidFill>
                <a:latin typeface="Arial"/>
                <a:cs typeface="Arial"/>
              </a:rPr>
              <a:t>forming</a:t>
            </a:r>
            <a:r>
              <a:rPr lang="ru-RU" sz="2000" b="1" spc="-1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lang="ru-RU" sz="2000" b="1" spc="-10" dirty="0" err="1">
                <a:solidFill>
                  <a:srgbClr val="006FC0"/>
                </a:solidFill>
                <a:latin typeface="Arial"/>
                <a:cs typeface="Arial"/>
              </a:rPr>
              <a:t>consumer</a:t>
            </a:r>
            <a:r>
              <a:rPr lang="ru-RU" sz="2000" b="1" spc="-10" dirty="0">
                <a:solidFill>
                  <a:srgbClr val="006FC0"/>
                </a:solidFill>
                <a:latin typeface="Arial"/>
                <a:cs typeface="Arial"/>
              </a:rPr>
              <a:t> price statistics based on cash register data techniques,</a:t>
            </a:r>
          </a:p>
          <a:p>
            <a:pPr marL="462915" marR="5080" indent="-285750">
              <a:spcBef>
                <a:spcPts val="900"/>
              </a:spcBef>
              <a:buClr>
                <a:srgbClr val="006FC0"/>
              </a:buClr>
              <a:buFont typeface="Arial" panose="020B0604020202020204" pitchFamily="34" charset="0"/>
              <a:buChar char="•"/>
              <a:tabLst>
                <a:tab pos="462915" algn="l"/>
              </a:tabLst>
            </a:pPr>
            <a:r>
              <a:rPr lang="ru-RU" sz="2000" b="1" spc="-10" dirty="0">
                <a:solidFill>
                  <a:srgbClr val="006FC0"/>
                </a:solidFill>
                <a:latin typeface="Arial"/>
                <a:cs typeface="Arial"/>
              </a:rPr>
              <a:t>population surveys in social networks, </a:t>
            </a:r>
          </a:p>
          <a:p>
            <a:pPr marL="462915" marR="5080" indent="-285750">
              <a:spcBef>
                <a:spcPts val="900"/>
              </a:spcBef>
              <a:buClr>
                <a:srgbClr val="006FC0"/>
              </a:buClr>
              <a:buFont typeface="Arial" panose="020B0604020202020204" pitchFamily="34" charset="0"/>
              <a:buChar char="•"/>
              <a:tabLst>
                <a:tab pos="462915" algn="l"/>
              </a:tabLst>
            </a:pPr>
            <a:r>
              <a:rPr lang="en-US" sz="2000" b="1" spc="-10" dirty="0">
                <a:solidFill>
                  <a:srgbClr val="006FC0"/>
                </a:solidFill>
                <a:latin typeface="Arial"/>
                <a:cs typeface="Arial"/>
              </a:rPr>
              <a:t>using data from unmanned aerial vehicles </a:t>
            </a:r>
            <a:endParaRPr lang="ru-RU" sz="2000" b="1" spc="-10" dirty="0">
              <a:solidFill>
                <a:srgbClr val="006FC0"/>
              </a:solidFill>
              <a:latin typeface="Arial"/>
              <a:cs typeface="Arial"/>
            </a:endParaRPr>
          </a:p>
          <a:p>
            <a:pPr marL="462915" marR="5080" indent="-285750">
              <a:spcBef>
                <a:spcPts val="900"/>
              </a:spcBef>
              <a:buClr>
                <a:srgbClr val="006FC0"/>
              </a:buClr>
              <a:buFont typeface="Arial" panose="020B0604020202020204" pitchFamily="34" charset="0"/>
              <a:buChar char="•"/>
              <a:tabLst>
                <a:tab pos="462915" algn="l"/>
              </a:tabLst>
            </a:pPr>
            <a:r>
              <a:rPr lang="en-US" sz="2000" b="1" spc="-10" dirty="0">
                <a:solidFill>
                  <a:srgbClr val="006FC0"/>
                </a:solidFill>
                <a:latin typeface="Arial"/>
                <a:cs typeface="Arial"/>
              </a:rPr>
              <a:t>Using cellular data</a:t>
            </a:r>
            <a:endParaRPr sz="1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859112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638" y="0"/>
            <a:ext cx="8809909" cy="1817032"/>
            <a:chOff x="0" y="0"/>
            <a:chExt cx="8820785" cy="1819275"/>
          </a:xfrm>
        </p:grpSpPr>
        <p:sp>
          <p:nvSpPr>
            <p:cNvPr id="3" name="object 3"/>
            <p:cNvSpPr/>
            <p:nvPr/>
          </p:nvSpPr>
          <p:spPr>
            <a:xfrm>
              <a:off x="1331975" y="545591"/>
              <a:ext cx="7489190" cy="0"/>
            </a:xfrm>
            <a:custGeom>
              <a:avLst/>
              <a:gdLst/>
              <a:ahLst/>
              <a:cxnLst/>
              <a:rect l="l" t="t" r="r" b="b"/>
              <a:pathLst>
                <a:path w="7489190">
                  <a:moveTo>
                    <a:pt x="0" y="0"/>
                  </a:moveTo>
                  <a:lnTo>
                    <a:pt x="7488682" y="0"/>
                  </a:lnTo>
                </a:path>
              </a:pathLst>
            </a:custGeom>
            <a:ln w="18288">
              <a:solidFill>
                <a:srgbClr val="17375E"/>
              </a:solidFill>
            </a:ln>
          </p:spPr>
          <p:txBody>
            <a:bodyPr wrap="square" lIns="0" tIns="0" rIns="0" bIns="0" rtlCol="0"/>
            <a:lstStyle/>
            <a:p>
              <a:endParaRPr sz="1798"/>
            </a:p>
          </p:txBody>
        </p:sp>
        <p:sp>
          <p:nvSpPr>
            <p:cNvPr id="4" name="object 4"/>
            <p:cNvSpPr/>
            <p:nvPr/>
          </p:nvSpPr>
          <p:spPr>
            <a:xfrm>
              <a:off x="614172" y="1132319"/>
              <a:ext cx="7818120" cy="667385"/>
            </a:xfrm>
            <a:custGeom>
              <a:avLst/>
              <a:gdLst/>
              <a:ahLst/>
              <a:cxnLst/>
              <a:rect l="l" t="t" r="r" b="b"/>
              <a:pathLst>
                <a:path w="7818120" h="667385">
                  <a:moveTo>
                    <a:pt x="0" y="667143"/>
                  </a:moveTo>
                  <a:lnTo>
                    <a:pt x="7817611" y="667143"/>
                  </a:lnTo>
                  <a:lnTo>
                    <a:pt x="7817611" y="0"/>
                  </a:lnTo>
                  <a:lnTo>
                    <a:pt x="0" y="0"/>
                  </a:lnTo>
                  <a:lnTo>
                    <a:pt x="0" y="667143"/>
                  </a:lnTo>
                  <a:close/>
                </a:path>
              </a:pathLst>
            </a:custGeom>
            <a:ln w="39624">
              <a:solidFill>
                <a:srgbClr val="F69B16"/>
              </a:solidFill>
            </a:ln>
          </p:spPr>
          <p:txBody>
            <a:bodyPr wrap="square" lIns="0" tIns="0" rIns="0" bIns="0" rtlCol="0"/>
            <a:lstStyle/>
            <a:p>
              <a:endParaRPr sz="1798"/>
            </a:p>
          </p:txBody>
        </p:sp>
        <p:sp>
          <p:nvSpPr>
            <p:cNvPr id="5" name="object 5"/>
            <p:cNvSpPr/>
            <p:nvPr/>
          </p:nvSpPr>
          <p:spPr>
            <a:xfrm>
              <a:off x="8065007" y="1200924"/>
              <a:ext cx="682625" cy="515620"/>
            </a:xfrm>
            <a:custGeom>
              <a:avLst/>
              <a:gdLst/>
              <a:ahLst/>
              <a:cxnLst/>
              <a:rect l="l" t="t" r="r" b="b"/>
              <a:pathLst>
                <a:path w="682625" h="515619">
                  <a:moveTo>
                    <a:pt x="682155" y="0"/>
                  </a:moveTo>
                  <a:lnTo>
                    <a:pt x="0" y="0"/>
                  </a:lnTo>
                  <a:lnTo>
                    <a:pt x="0" y="515099"/>
                  </a:lnTo>
                  <a:lnTo>
                    <a:pt x="682155" y="515099"/>
                  </a:lnTo>
                  <a:lnTo>
                    <a:pt x="682155" y="0"/>
                  </a:lnTo>
                  <a:close/>
                </a:path>
              </a:pathLst>
            </a:custGeom>
            <a:solidFill>
              <a:srgbClr val="F79546"/>
            </a:solidFill>
          </p:spPr>
          <p:txBody>
            <a:bodyPr wrap="square" lIns="0" tIns="0" rIns="0" bIns="0" rtlCol="0"/>
            <a:lstStyle/>
            <a:p>
              <a:endParaRPr sz="1798"/>
            </a:p>
          </p:txBody>
        </p:sp>
        <p:sp>
          <p:nvSpPr>
            <p:cNvPr id="6" name="object 6"/>
            <p:cNvSpPr/>
            <p:nvPr/>
          </p:nvSpPr>
          <p:spPr>
            <a:xfrm>
              <a:off x="8065007" y="1200924"/>
              <a:ext cx="682625" cy="515620"/>
            </a:xfrm>
            <a:custGeom>
              <a:avLst/>
              <a:gdLst/>
              <a:ahLst/>
              <a:cxnLst/>
              <a:rect l="l" t="t" r="r" b="b"/>
              <a:pathLst>
                <a:path w="682625" h="515619">
                  <a:moveTo>
                    <a:pt x="0" y="515099"/>
                  </a:moveTo>
                  <a:lnTo>
                    <a:pt x="682155" y="515099"/>
                  </a:lnTo>
                  <a:lnTo>
                    <a:pt x="682155" y="0"/>
                  </a:lnTo>
                  <a:lnTo>
                    <a:pt x="0" y="0"/>
                  </a:lnTo>
                  <a:lnTo>
                    <a:pt x="0" y="515099"/>
                  </a:lnTo>
                  <a:close/>
                </a:path>
              </a:pathLst>
            </a:custGeom>
            <a:ln w="24384">
              <a:solidFill>
                <a:srgbClr val="F69B16"/>
              </a:solidFill>
            </a:ln>
          </p:spPr>
          <p:txBody>
            <a:bodyPr wrap="square" lIns="0" tIns="0" rIns="0" bIns="0" rtlCol="0"/>
            <a:lstStyle/>
            <a:p>
              <a:endParaRPr sz="1798"/>
            </a:p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196071" y="1292351"/>
              <a:ext cx="445007" cy="295656"/>
            </a:xfrm>
            <a:prstGeom prst="rect">
              <a:avLst/>
            </a:prstGeom>
          </p:spPr>
        </p:pic>
      </p:grpSp>
      <p:grpSp>
        <p:nvGrpSpPr>
          <p:cNvPr id="8" name="object 8"/>
          <p:cNvGrpSpPr/>
          <p:nvPr/>
        </p:nvGrpSpPr>
        <p:grpSpPr>
          <a:xfrm>
            <a:off x="599264" y="2980274"/>
            <a:ext cx="8143346" cy="654512"/>
            <a:chOff x="594359" y="2983953"/>
            <a:chExt cx="8153400" cy="655320"/>
          </a:xfrm>
        </p:grpSpPr>
        <p:sp>
          <p:nvSpPr>
            <p:cNvPr id="9" name="object 9"/>
            <p:cNvSpPr/>
            <p:nvPr/>
          </p:nvSpPr>
          <p:spPr>
            <a:xfrm>
              <a:off x="614171" y="3003765"/>
              <a:ext cx="7806055" cy="615950"/>
            </a:xfrm>
            <a:custGeom>
              <a:avLst/>
              <a:gdLst/>
              <a:ahLst/>
              <a:cxnLst/>
              <a:rect l="l" t="t" r="r" b="b"/>
              <a:pathLst>
                <a:path w="7806055" h="615950">
                  <a:moveTo>
                    <a:pt x="0" y="615353"/>
                  </a:moveTo>
                  <a:lnTo>
                    <a:pt x="7805674" y="615353"/>
                  </a:lnTo>
                  <a:lnTo>
                    <a:pt x="7805674" y="0"/>
                  </a:lnTo>
                  <a:lnTo>
                    <a:pt x="0" y="0"/>
                  </a:lnTo>
                  <a:lnTo>
                    <a:pt x="0" y="615353"/>
                  </a:lnTo>
                  <a:close/>
                </a:path>
              </a:pathLst>
            </a:custGeom>
            <a:ln w="39624">
              <a:solidFill>
                <a:srgbClr val="4FAE50"/>
              </a:solidFill>
            </a:ln>
          </p:spPr>
          <p:txBody>
            <a:bodyPr wrap="square" lIns="0" tIns="0" rIns="0" bIns="0" rtlCol="0"/>
            <a:lstStyle/>
            <a:p>
              <a:endParaRPr sz="1798"/>
            </a:p>
          </p:txBody>
        </p:sp>
        <p:sp>
          <p:nvSpPr>
            <p:cNvPr id="10" name="object 10"/>
            <p:cNvSpPr/>
            <p:nvPr/>
          </p:nvSpPr>
          <p:spPr>
            <a:xfrm>
              <a:off x="8065007" y="3050997"/>
              <a:ext cx="683260" cy="506095"/>
            </a:xfrm>
            <a:custGeom>
              <a:avLst/>
              <a:gdLst/>
              <a:ahLst/>
              <a:cxnLst/>
              <a:rect l="l" t="t" r="r" b="b"/>
              <a:pathLst>
                <a:path w="683259" h="506095">
                  <a:moveTo>
                    <a:pt x="682751" y="0"/>
                  </a:moveTo>
                  <a:lnTo>
                    <a:pt x="0" y="0"/>
                  </a:lnTo>
                  <a:lnTo>
                    <a:pt x="0" y="505510"/>
                  </a:lnTo>
                  <a:lnTo>
                    <a:pt x="682751" y="505510"/>
                  </a:lnTo>
                  <a:lnTo>
                    <a:pt x="682751" y="0"/>
                  </a:lnTo>
                  <a:close/>
                </a:path>
              </a:pathLst>
            </a:custGeom>
            <a:solidFill>
              <a:srgbClr val="4FAE50"/>
            </a:solidFill>
          </p:spPr>
          <p:txBody>
            <a:bodyPr wrap="square" lIns="0" tIns="0" rIns="0" bIns="0" rtlCol="0"/>
            <a:lstStyle/>
            <a:p>
              <a:endParaRPr sz="1798"/>
            </a:p>
          </p:txBody>
        </p:sp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125967" y="3136392"/>
              <a:ext cx="560831" cy="335280"/>
            </a:xfrm>
            <a:prstGeom prst="rect">
              <a:avLst/>
            </a:prstGeom>
          </p:spPr>
        </p:pic>
      </p:grp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1484631" y="154622"/>
            <a:ext cx="5563986" cy="284129"/>
          </a:xfrm>
          <a:prstGeom prst="rect">
            <a:avLst/>
          </a:prstGeom>
        </p:spPr>
        <p:txBody>
          <a:bodyPr vert="horz" wrap="square" lIns="0" tIns="12684" rIns="0" bIns="0" rtlCol="0">
            <a:spAutoFit/>
          </a:bodyPr>
          <a:lstStyle/>
          <a:p>
            <a:pPr marL="12685">
              <a:spcBef>
                <a:spcPts val="100"/>
              </a:spcBef>
            </a:pPr>
            <a:r>
              <a:rPr sz="1698" spc="-55" dirty="0"/>
              <a:t>International</a:t>
            </a:r>
            <a:r>
              <a:rPr sz="1698" spc="-90" dirty="0"/>
              <a:t> </a:t>
            </a:r>
            <a:r>
              <a:rPr sz="1698" spc="-110" dirty="0"/>
              <a:t>Statistical</a:t>
            </a:r>
            <a:r>
              <a:rPr sz="1698" spc="-90" dirty="0"/>
              <a:t> </a:t>
            </a:r>
            <a:r>
              <a:rPr sz="1698" spc="-80" dirty="0"/>
              <a:t>Data</a:t>
            </a:r>
            <a:r>
              <a:rPr sz="1698" spc="-85" dirty="0"/>
              <a:t> </a:t>
            </a:r>
            <a:r>
              <a:rPr sz="1698" spc="-70" dirty="0"/>
              <a:t>and</a:t>
            </a:r>
            <a:r>
              <a:rPr sz="1698" spc="-90" dirty="0"/>
              <a:t> </a:t>
            </a:r>
            <a:r>
              <a:rPr sz="1698" spc="-80" dirty="0"/>
              <a:t>Metadata</a:t>
            </a:r>
            <a:r>
              <a:rPr sz="1698" spc="-90" dirty="0"/>
              <a:t> </a:t>
            </a:r>
            <a:r>
              <a:rPr sz="1698" spc="-75" dirty="0"/>
              <a:t>Hub</a:t>
            </a:r>
            <a:r>
              <a:rPr sz="1698" spc="-85" dirty="0"/>
              <a:t> </a:t>
            </a:r>
            <a:r>
              <a:rPr sz="1698" spc="-50" dirty="0"/>
              <a:t>(2)</a:t>
            </a:r>
            <a:endParaRPr sz="1698"/>
          </a:p>
        </p:txBody>
      </p:sp>
      <p:sp>
        <p:nvSpPr>
          <p:cNvPr id="13" name="object 13"/>
          <p:cNvSpPr txBox="1"/>
          <p:nvPr/>
        </p:nvSpPr>
        <p:spPr>
          <a:xfrm>
            <a:off x="638839" y="684314"/>
            <a:ext cx="7410192" cy="1347144"/>
          </a:xfrm>
          <a:prstGeom prst="rect">
            <a:avLst/>
          </a:prstGeom>
        </p:spPr>
        <p:txBody>
          <a:bodyPr vert="horz" wrap="square" lIns="0" tIns="14586" rIns="0" bIns="0" rtlCol="0">
            <a:spAutoFit/>
          </a:bodyPr>
          <a:lstStyle/>
          <a:p>
            <a:pPr marL="2034636">
              <a:spcBef>
                <a:spcPts val="114"/>
              </a:spcBef>
            </a:pPr>
            <a:r>
              <a:rPr sz="1548" b="1" i="1" spc="-10" dirty="0">
                <a:solidFill>
                  <a:srgbClr val="006EBF"/>
                </a:solidFill>
                <a:latin typeface="Arial"/>
                <a:cs typeface="Arial"/>
              </a:rPr>
              <a:t>Areas</a:t>
            </a:r>
            <a:r>
              <a:rPr sz="1548" b="1" i="1" spc="15" dirty="0">
                <a:solidFill>
                  <a:srgbClr val="006EBF"/>
                </a:solidFill>
                <a:latin typeface="Arial"/>
                <a:cs typeface="Arial"/>
              </a:rPr>
              <a:t> </a:t>
            </a:r>
            <a:r>
              <a:rPr sz="1548" b="1" i="1" dirty="0">
                <a:solidFill>
                  <a:srgbClr val="006EBF"/>
                </a:solidFill>
                <a:latin typeface="Arial"/>
                <a:cs typeface="Arial"/>
              </a:rPr>
              <a:t>of</a:t>
            </a:r>
            <a:r>
              <a:rPr sz="1548" b="1" i="1" spc="20" dirty="0">
                <a:solidFill>
                  <a:srgbClr val="006EBF"/>
                </a:solidFill>
                <a:latin typeface="Arial"/>
                <a:cs typeface="Arial"/>
              </a:rPr>
              <a:t> </a:t>
            </a:r>
            <a:r>
              <a:rPr sz="1548" b="1" i="1" dirty="0">
                <a:solidFill>
                  <a:srgbClr val="006EBF"/>
                </a:solidFill>
                <a:latin typeface="Arial"/>
                <a:cs typeface="Arial"/>
              </a:rPr>
              <a:t>work</a:t>
            </a:r>
            <a:r>
              <a:rPr sz="1548" b="1" i="1" spc="20" dirty="0">
                <a:solidFill>
                  <a:srgbClr val="006EBF"/>
                </a:solidFill>
                <a:latin typeface="Arial"/>
                <a:cs typeface="Arial"/>
              </a:rPr>
              <a:t> </a:t>
            </a:r>
            <a:r>
              <a:rPr sz="1548" b="1" i="1" dirty="0">
                <a:solidFill>
                  <a:srgbClr val="006EBF"/>
                </a:solidFill>
                <a:latin typeface="Arial"/>
                <a:cs typeface="Arial"/>
              </a:rPr>
              <a:t>in</a:t>
            </a:r>
            <a:r>
              <a:rPr sz="1548" b="1" i="1" spc="15" dirty="0">
                <a:solidFill>
                  <a:srgbClr val="006EBF"/>
                </a:solidFill>
                <a:latin typeface="Arial"/>
                <a:cs typeface="Arial"/>
              </a:rPr>
              <a:t> </a:t>
            </a:r>
            <a:r>
              <a:rPr sz="1548" b="1" i="1" spc="-10" dirty="0">
                <a:solidFill>
                  <a:srgbClr val="006EBF"/>
                </a:solidFill>
                <a:latin typeface="Arial"/>
                <a:cs typeface="Arial"/>
              </a:rPr>
              <a:t>2023-</a:t>
            </a:r>
            <a:r>
              <a:rPr sz="1548" b="1" i="1" spc="-20" dirty="0">
                <a:solidFill>
                  <a:srgbClr val="006EBF"/>
                </a:solidFill>
                <a:latin typeface="Arial"/>
                <a:cs typeface="Arial"/>
              </a:rPr>
              <a:t>2025</a:t>
            </a:r>
            <a:endParaRPr sz="1548" dirty="0">
              <a:latin typeface="Arial"/>
              <a:cs typeface="Arial"/>
            </a:endParaRPr>
          </a:p>
          <a:p>
            <a:pPr>
              <a:spcBef>
                <a:spcPts val="170"/>
              </a:spcBef>
            </a:pPr>
            <a:endParaRPr sz="1548" dirty="0">
              <a:latin typeface="Arial"/>
              <a:cs typeface="Arial"/>
            </a:endParaRPr>
          </a:p>
          <a:p>
            <a:pPr marL="158560"/>
            <a:r>
              <a:rPr lang="en-US" sz="1698" spc="-40" dirty="0">
                <a:solidFill>
                  <a:srgbClr val="17375E"/>
                </a:solidFill>
                <a:latin typeface="Arial Black"/>
                <a:cs typeface="Arial Black"/>
              </a:rPr>
              <a:t>U</a:t>
            </a:r>
            <a:r>
              <a:rPr sz="1698" spc="-40" dirty="0">
                <a:solidFill>
                  <a:srgbClr val="17375E"/>
                </a:solidFill>
                <a:latin typeface="Arial Black"/>
                <a:cs typeface="Arial Black"/>
              </a:rPr>
              <a:t>IAS</a:t>
            </a:r>
            <a:r>
              <a:rPr lang="en-US" sz="1698" spc="-40" dirty="0">
                <a:solidFill>
                  <a:srgbClr val="17375E"/>
                </a:solidFill>
                <a:latin typeface="Arial Black"/>
                <a:cs typeface="Arial Black"/>
              </a:rPr>
              <a:t> </a:t>
            </a:r>
            <a:r>
              <a:rPr sz="1348" spc="-40" dirty="0">
                <a:solidFill>
                  <a:srgbClr val="17375E"/>
                </a:solidFill>
                <a:latin typeface="Arial MT"/>
                <a:cs typeface="Arial MT"/>
              </a:rPr>
              <a:t>Unified</a:t>
            </a:r>
            <a:r>
              <a:rPr sz="1348" spc="70" dirty="0">
                <a:solidFill>
                  <a:srgbClr val="17375E"/>
                </a:solidFill>
                <a:latin typeface="Arial MT"/>
                <a:cs typeface="Arial MT"/>
              </a:rPr>
              <a:t> information</a:t>
            </a:r>
            <a:r>
              <a:rPr sz="1348" spc="75" dirty="0">
                <a:solidFill>
                  <a:srgbClr val="17375E"/>
                </a:solidFill>
                <a:latin typeface="Arial MT"/>
                <a:cs typeface="Arial MT"/>
              </a:rPr>
              <a:t> </a:t>
            </a:r>
            <a:r>
              <a:rPr sz="1348" spc="50" dirty="0">
                <a:solidFill>
                  <a:srgbClr val="17375E"/>
                </a:solidFill>
                <a:latin typeface="Arial MT"/>
                <a:cs typeface="Arial MT"/>
              </a:rPr>
              <a:t>and</a:t>
            </a:r>
            <a:r>
              <a:rPr sz="1348" spc="75" dirty="0">
                <a:solidFill>
                  <a:srgbClr val="17375E"/>
                </a:solidFill>
                <a:latin typeface="Arial MT"/>
                <a:cs typeface="Arial MT"/>
              </a:rPr>
              <a:t> </a:t>
            </a:r>
            <a:r>
              <a:rPr sz="1348" dirty="0">
                <a:solidFill>
                  <a:srgbClr val="17375E"/>
                </a:solidFill>
                <a:latin typeface="Arial MT"/>
                <a:cs typeface="Arial MT"/>
              </a:rPr>
              <a:t>analytical</a:t>
            </a:r>
            <a:r>
              <a:rPr sz="1348" spc="75" dirty="0">
                <a:solidFill>
                  <a:srgbClr val="17375E"/>
                </a:solidFill>
                <a:latin typeface="Arial MT"/>
                <a:cs typeface="Arial MT"/>
              </a:rPr>
              <a:t> </a:t>
            </a:r>
            <a:r>
              <a:rPr sz="1348" spc="-10" dirty="0">
                <a:solidFill>
                  <a:srgbClr val="17375E"/>
                </a:solidFill>
                <a:latin typeface="Arial MT"/>
                <a:cs typeface="Arial MT"/>
              </a:rPr>
              <a:t>system</a:t>
            </a:r>
            <a:endParaRPr sz="1348" dirty="0">
              <a:latin typeface="Arial MT"/>
              <a:cs typeface="Arial MT"/>
            </a:endParaRPr>
          </a:p>
          <a:p>
            <a:pPr marL="158560">
              <a:spcBef>
                <a:spcPts val="130"/>
              </a:spcBef>
            </a:pPr>
            <a:r>
              <a:rPr sz="1400" b="1" spc="-130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PUT INTO INDUSTRIAL OPERATION</a:t>
            </a:r>
            <a:endParaRPr sz="1498" dirty="0">
              <a:latin typeface="Arial Black"/>
              <a:cs typeface="Arial Black"/>
            </a:endParaRPr>
          </a:p>
          <a:p>
            <a:pPr marL="64058">
              <a:spcBef>
                <a:spcPts val="1109"/>
              </a:spcBef>
            </a:pPr>
            <a:r>
              <a:rPr sz="1298" spc="70" dirty="0">
                <a:solidFill>
                  <a:srgbClr val="243F5F"/>
                </a:solidFill>
                <a:latin typeface="Arial MT"/>
                <a:cs typeface="Arial MT"/>
              </a:rPr>
              <a:t>information</a:t>
            </a:r>
            <a:r>
              <a:rPr sz="1298" spc="95" dirty="0">
                <a:solidFill>
                  <a:srgbClr val="243F5F"/>
                </a:solidFill>
                <a:latin typeface="Arial MT"/>
                <a:cs typeface="Arial MT"/>
              </a:rPr>
              <a:t> </a:t>
            </a:r>
            <a:r>
              <a:rPr sz="1298" spc="50" dirty="0">
                <a:solidFill>
                  <a:srgbClr val="243F5F"/>
                </a:solidFill>
                <a:latin typeface="Arial MT"/>
                <a:cs typeface="Arial MT"/>
              </a:rPr>
              <a:t>and</a:t>
            </a:r>
            <a:r>
              <a:rPr sz="1298" spc="95" dirty="0">
                <a:solidFill>
                  <a:srgbClr val="243F5F"/>
                </a:solidFill>
                <a:latin typeface="Arial MT"/>
                <a:cs typeface="Arial MT"/>
              </a:rPr>
              <a:t> </a:t>
            </a:r>
            <a:r>
              <a:rPr sz="1298" dirty="0">
                <a:solidFill>
                  <a:srgbClr val="243F5F"/>
                </a:solidFill>
                <a:latin typeface="Arial MT"/>
                <a:cs typeface="Arial MT"/>
              </a:rPr>
              <a:t>analytical</a:t>
            </a:r>
            <a:r>
              <a:rPr sz="1298" spc="95" dirty="0">
                <a:solidFill>
                  <a:srgbClr val="243F5F"/>
                </a:solidFill>
                <a:latin typeface="Arial MT"/>
                <a:cs typeface="Arial MT"/>
              </a:rPr>
              <a:t> </a:t>
            </a:r>
            <a:r>
              <a:rPr sz="1298" dirty="0">
                <a:solidFill>
                  <a:srgbClr val="243F5F"/>
                </a:solidFill>
                <a:latin typeface="Arial MT"/>
                <a:cs typeface="Arial MT"/>
              </a:rPr>
              <a:t>panels</a:t>
            </a:r>
            <a:r>
              <a:rPr sz="1298" spc="100" dirty="0">
                <a:solidFill>
                  <a:srgbClr val="243F5F"/>
                </a:solidFill>
                <a:latin typeface="Arial MT"/>
                <a:cs typeface="Arial MT"/>
              </a:rPr>
              <a:t> </a:t>
            </a:r>
            <a:r>
              <a:rPr sz="1298" spc="-10" dirty="0">
                <a:solidFill>
                  <a:srgbClr val="243F5F"/>
                </a:solidFill>
                <a:latin typeface="Arial MT"/>
                <a:cs typeface="Arial MT"/>
              </a:rPr>
              <a:t>with</a:t>
            </a:r>
            <a:r>
              <a:rPr lang="en-US" sz="1298" spc="-10" dirty="0">
                <a:solidFill>
                  <a:srgbClr val="243F5F"/>
                </a:solidFill>
                <a:latin typeface="Arial MT"/>
                <a:cs typeface="Arial MT"/>
              </a:rPr>
              <a:t> </a:t>
            </a:r>
            <a:r>
              <a:rPr sz="1298" spc="-10" dirty="0">
                <a:solidFill>
                  <a:srgbClr val="E36C08"/>
                </a:solidFill>
                <a:latin typeface="Arial Black"/>
                <a:cs typeface="Arial Black"/>
              </a:rPr>
              <a:t>comments</a:t>
            </a:r>
            <a:r>
              <a:rPr lang="en-US" sz="1298" spc="-10" dirty="0">
                <a:solidFill>
                  <a:srgbClr val="243F5F"/>
                </a:solidFill>
                <a:latin typeface="Arial MT"/>
                <a:cs typeface="Arial Black"/>
              </a:rPr>
              <a:t> a</a:t>
            </a:r>
            <a:r>
              <a:rPr sz="1298" spc="-10" dirty="0">
                <a:solidFill>
                  <a:srgbClr val="243F5F"/>
                </a:solidFill>
                <a:latin typeface="Arial MT"/>
                <a:cs typeface="Arial MT"/>
              </a:rPr>
              <a:t>nd</a:t>
            </a:r>
            <a:r>
              <a:rPr lang="en-US" sz="1298" spc="-10" dirty="0">
                <a:solidFill>
                  <a:srgbClr val="243F5F"/>
                </a:solidFill>
                <a:latin typeface="Arial MT"/>
                <a:cs typeface="Arial MT"/>
              </a:rPr>
              <a:t> </a:t>
            </a:r>
            <a:r>
              <a:rPr sz="1298" spc="-10" dirty="0">
                <a:solidFill>
                  <a:srgbClr val="E36C08"/>
                </a:solidFill>
                <a:latin typeface="Arial Black"/>
                <a:cs typeface="Arial Black"/>
              </a:rPr>
              <a:t>metadata</a:t>
            </a:r>
            <a:r>
              <a:rPr sz="1298" spc="-10" dirty="0">
                <a:solidFill>
                  <a:srgbClr val="17375E"/>
                </a:solidFill>
                <a:latin typeface="Arial MT"/>
                <a:cs typeface="Arial MT"/>
              </a:rPr>
              <a:t>:</a:t>
            </a:r>
            <a:endParaRPr sz="1298" dirty="0">
              <a:latin typeface="Arial MT"/>
              <a:cs typeface="Arial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90692" y="2063670"/>
            <a:ext cx="2378949" cy="432328"/>
          </a:xfrm>
          <a:prstGeom prst="rect">
            <a:avLst/>
          </a:prstGeom>
        </p:spPr>
        <p:txBody>
          <a:bodyPr vert="horz" wrap="square" lIns="0" tIns="27271" rIns="0" bIns="0" rtlCol="0">
            <a:spAutoFit/>
          </a:bodyPr>
          <a:lstStyle/>
          <a:p>
            <a:pPr marL="12685">
              <a:spcBef>
                <a:spcPts val="215"/>
              </a:spcBef>
            </a:pPr>
            <a:r>
              <a:rPr lang="en-US" sz="1149" spc="-125" dirty="0">
                <a:solidFill>
                  <a:srgbClr val="17375E"/>
                </a:solidFill>
                <a:latin typeface="Arial Black"/>
                <a:cs typeface="Arial Black"/>
              </a:rPr>
              <a:t>CIS</a:t>
            </a:r>
            <a:r>
              <a:rPr lang="en-US" sz="1149" spc="-80" dirty="0">
                <a:solidFill>
                  <a:srgbClr val="17375E"/>
                </a:solidFill>
                <a:latin typeface="Arial Black"/>
                <a:cs typeface="Arial Black"/>
              </a:rPr>
              <a:t> </a:t>
            </a:r>
            <a:r>
              <a:rPr lang="en-US" sz="1149" spc="-20" dirty="0">
                <a:solidFill>
                  <a:srgbClr val="17375E"/>
                </a:solidFill>
                <a:latin typeface="Arial Black"/>
                <a:cs typeface="Arial Black"/>
              </a:rPr>
              <a:t>Statistics</a:t>
            </a:r>
            <a:r>
              <a:rPr lang="ru-RU" sz="1149" spc="-20" dirty="0">
                <a:solidFill>
                  <a:srgbClr val="17375E"/>
                </a:solidFill>
                <a:latin typeface="Arial Black"/>
                <a:cs typeface="Arial Black"/>
              </a:rPr>
              <a:t> </a:t>
            </a:r>
            <a:r>
              <a:rPr sz="1149" spc="-20" dirty="0">
                <a:solidFill>
                  <a:srgbClr val="17375E"/>
                </a:solidFill>
                <a:latin typeface="Arial MT"/>
                <a:cs typeface="Arial MT"/>
              </a:rPr>
              <a:t>~</a:t>
            </a:r>
            <a:r>
              <a:rPr sz="1498" spc="-20" dirty="0">
                <a:solidFill>
                  <a:srgbClr val="FF0000"/>
                </a:solidFill>
                <a:latin typeface="Arial MT"/>
                <a:cs typeface="Arial MT"/>
              </a:rPr>
              <a:t>335</a:t>
            </a:r>
            <a:r>
              <a:rPr lang="en-US" sz="1498" spc="-2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1149" spc="-20" dirty="0">
                <a:solidFill>
                  <a:srgbClr val="FF0000"/>
                </a:solidFill>
                <a:latin typeface="Arial MT"/>
                <a:cs typeface="Arial MT"/>
              </a:rPr>
              <a:t>dashboards</a:t>
            </a:r>
            <a:r>
              <a:rPr sz="1149" spc="-20" dirty="0">
                <a:solidFill>
                  <a:srgbClr val="17375E"/>
                </a:solidFill>
                <a:latin typeface="Arial MT"/>
                <a:cs typeface="Arial MT"/>
              </a:rPr>
              <a:t>:</a:t>
            </a:r>
            <a:endParaRPr sz="1149" dirty="0">
              <a:latin typeface="Arial MT"/>
              <a:cs typeface="Arial MT"/>
            </a:endParaRPr>
          </a:p>
          <a:p>
            <a:pPr marL="194711">
              <a:spcBef>
                <a:spcPts val="85"/>
              </a:spcBef>
              <a:tabLst>
                <a:tab pos="481387" algn="l"/>
              </a:tabLst>
            </a:pPr>
            <a:r>
              <a:rPr sz="1049" spc="-50" dirty="0">
                <a:solidFill>
                  <a:srgbClr val="17375E"/>
                </a:solidFill>
                <a:latin typeface="Arial MT"/>
                <a:cs typeface="Arial MT"/>
              </a:rPr>
              <a:t>-</a:t>
            </a:r>
            <a:r>
              <a:rPr sz="1049" dirty="0">
                <a:solidFill>
                  <a:srgbClr val="17375E"/>
                </a:solidFill>
                <a:latin typeface="Arial MT"/>
                <a:cs typeface="Arial MT"/>
              </a:rPr>
              <a:t>	</a:t>
            </a:r>
            <a:r>
              <a:rPr sz="999" spc="10" dirty="0">
                <a:solidFill>
                  <a:srgbClr val="17375E"/>
                </a:solidFill>
                <a:latin typeface="Arial MT"/>
                <a:cs typeface="Arial MT"/>
              </a:rPr>
              <a:t>by</a:t>
            </a:r>
            <a:r>
              <a:rPr sz="999" spc="95" dirty="0">
                <a:solidFill>
                  <a:srgbClr val="17375E"/>
                </a:solidFill>
                <a:latin typeface="Arial MT"/>
                <a:cs typeface="Arial MT"/>
              </a:rPr>
              <a:t> </a:t>
            </a:r>
            <a:r>
              <a:rPr sz="999" spc="10" dirty="0">
                <a:solidFill>
                  <a:srgbClr val="17375E"/>
                </a:solidFill>
                <a:latin typeface="Arial MT"/>
                <a:cs typeface="Arial MT"/>
              </a:rPr>
              <a:t>statistical</a:t>
            </a:r>
            <a:r>
              <a:rPr sz="999" spc="95" dirty="0">
                <a:solidFill>
                  <a:srgbClr val="17375E"/>
                </a:solidFill>
                <a:latin typeface="Arial MT"/>
                <a:cs typeface="Arial MT"/>
              </a:rPr>
              <a:t> </a:t>
            </a:r>
            <a:r>
              <a:rPr sz="999" spc="-10" dirty="0">
                <a:solidFill>
                  <a:srgbClr val="17375E"/>
                </a:solidFill>
                <a:latin typeface="Arial MT"/>
                <a:cs typeface="Arial MT"/>
              </a:rPr>
              <a:t>branch</a:t>
            </a:r>
            <a:endParaRPr sz="999" dirty="0">
              <a:latin typeface="Arial MT"/>
              <a:cs typeface="Arial M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735213" y="2118285"/>
            <a:ext cx="2815924" cy="189433"/>
          </a:xfrm>
          <a:prstGeom prst="rect">
            <a:avLst/>
          </a:prstGeom>
        </p:spPr>
        <p:txBody>
          <a:bodyPr vert="horz" wrap="square" lIns="0" tIns="12684" rIns="0" bIns="0" rtlCol="0">
            <a:spAutoFit/>
          </a:bodyPr>
          <a:lstStyle/>
          <a:p>
            <a:pPr marL="12685">
              <a:spcBef>
                <a:spcPts val="100"/>
              </a:spcBef>
            </a:pPr>
            <a:r>
              <a:rPr sz="1149" spc="-40" dirty="0">
                <a:solidFill>
                  <a:srgbClr val="17375E"/>
                </a:solidFill>
                <a:latin typeface="Arial Black"/>
                <a:cs typeface="Arial Black"/>
              </a:rPr>
              <a:t>International</a:t>
            </a:r>
            <a:r>
              <a:rPr sz="1149" spc="-30" dirty="0">
                <a:solidFill>
                  <a:srgbClr val="17375E"/>
                </a:solidFill>
                <a:latin typeface="Arial Black"/>
                <a:cs typeface="Arial Black"/>
              </a:rPr>
              <a:t> </a:t>
            </a:r>
            <a:r>
              <a:rPr sz="1149" spc="-50" dirty="0">
                <a:solidFill>
                  <a:srgbClr val="17375E"/>
                </a:solidFill>
                <a:latin typeface="Arial Black"/>
                <a:cs typeface="Arial Black"/>
              </a:rPr>
              <a:t>sources</a:t>
            </a:r>
            <a:r>
              <a:rPr lang="en-US" sz="1149" spc="-50" dirty="0">
                <a:solidFill>
                  <a:srgbClr val="17375E"/>
                </a:solidFill>
                <a:latin typeface="Arial Black"/>
                <a:cs typeface="Arial Black"/>
              </a:rPr>
              <a:t> </a:t>
            </a:r>
            <a:r>
              <a:rPr sz="1049" spc="-50" dirty="0">
                <a:solidFill>
                  <a:srgbClr val="17375E"/>
                </a:solidFill>
                <a:latin typeface="Arial MT"/>
                <a:cs typeface="Arial MT"/>
              </a:rPr>
              <a:t>~</a:t>
            </a:r>
            <a:r>
              <a:rPr lang="en-US" sz="1049" spc="-50" dirty="0">
                <a:solidFill>
                  <a:srgbClr val="17375E"/>
                </a:solidFill>
                <a:latin typeface="Arial MT"/>
                <a:cs typeface="Arial MT"/>
              </a:rPr>
              <a:t> </a:t>
            </a:r>
            <a:r>
              <a:rPr sz="1149" spc="-50" dirty="0">
                <a:solidFill>
                  <a:srgbClr val="FF0000"/>
                </a:solidFill>
                <a:latin typeface="Arial MT"/>
                <a:cs typeface="Arial MT"/>
              </a:rPr>
              <a:t>590</a:t>
            </a:r>
            <a:r>
              <a:rPr sz="1149" spc="3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1149" spc="-10" dirty="0">
                <a:solidFill>
                  <a:srgbClr val="FF0000"/>
                </a:solidFill>
                <a:latin typeface="Arial MT"/>
                <a:cs typeface="Arial MT"/>
              </a:rPr>
              <a:t>dashboards</a:t>
            </a:r>
            <a:r>
              <a:rPr sz="1149" spc="-10" dirty="0">
                <a:solidFill>
                  <a:srgbClr val="17375E"/>
                </a:solidFill>
                <a:latin typeface="Arial MT"/>
                <a:cs typeface="Arial MT"/>
              </a:rPr>
              <a:t>:</a:t>
            </a:r>
            <a:endParaRPr sz="1149" dirty="0">
              <a:latin typeface="Arial MT"/>
              <a:cs typeface="Arial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873346" y="2562744"/>
            <a:ext cx="3012853" cy="2599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685">
              <a:lnSpc>
                <a:spcPts val="929"/>
              </a:lnSpc>
              <a:tabLst>
                <a:tab pos="298726" algn="l"/>
              </a:tabLst>
            </a:pPr>
            <a:r>
              <a:rPr sz="1049" spc="-50" dirty="0">
                <a:solidFill>
                  <a:srgbClr val="17375E"/>
                </a:solidFill>
                <a:latin typeface="Arial MT"/>
                <a:cs typeface="Arial MT"/>
              </a:rPr>
              <a:t>-</a:t>
            </a:r>
            <a:r>
              <a:rPr sz="1049" dirty="0">
                <a:solidFill>
                  <a:srgbClr val="17375E"/>
                </a:solidFill>
                <a:latin typeface="Arial MT"/>
                <a:cs typeface="Arial MT"/>
              </a:rPr>
              <a:t>	</a:t>
            </a:r>
            <a:r>
              <a:rPr sz="999" spc="-10" dirty="0">
                <a:solidFill>
                  <a:srgbClr val="17375E"/>
                </a:solidFill>
                <a:latin typeface="Arial MT"/>
              </a:rPr>
              <a:t>according to the Sustainable Development Goals</a:t>
            </a:r>
          </a:p>
          <a:p>
            <a:pPr marL="12685">
              <a:lnSpc>
                <a:spcPts val="1229"/>
              </a:lnSpc>
              <a:tabLst>
                <a:tab pos="298726" algn="l"/>
              </a:tabLst>
            </a:pPr>
            <a:r>
              <a:rPr sz="999" spc="-10" dirty="0">
                <a:solidFill>
                  <a:srgbClr val="17375E"/>
                </a:solidFill>
                <a:latin typeface="Arial MT"/>
              </a:rPr>
              <a:t>-	according to population censuses in the CIS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4583415" y="2269101"/>
            <a:ext cx="1002063" cy="636120"/>
          </a:xfrm>
          <a:prstGeom prst="rect">
            <a:avLst/>
          </a:prstGeom>
        </p:spPr>
        <p:txBody>
          <a:bodyPr vert="horz" wrap="square" lIns="0" tIns="6342" rIns="0" bIns="0" rtlCol="0">
            <a:spAutoFit/>
          </a:bodyPr>
          <a:lstStyle/>
          <a:p>
            <a:pPr marL="12685">
              <a:lnSpc>
                <a:spcPts val="1229"/>
              </a:lnSpc>
              <a:spcBef>
                <a:spcPts val="50"/>
              </a:spcBef>
              <a:tabLst>
                <a:tab pos="298726" algn="l"/>
              </a:tabLst>
            </a:pPr>
            <a:r>
              <a:rPr sz="1049" spc="-50" dirty="0">
                <a:solidFill>
                  <a:srgbClr val="17375E"/>
                </a:solidFill>
                <a:latin typeface="Arial MT"/>
                <a:cs typeface="Arial MT"/>
              </a:rPr>
              <a:t>-</a:t>
            </a:r>
            <a:r>
              <a:rPr sz="1049" dirty="0">
                <a:solidFill>
                  <a:srgbClr val="17375E"/>
                </a:solidFill>
                <a:latin typeface="Arial MT"/>
                <a:cs typeface="Arial MT"/>
              </a:rPr>
              <a:t>	</a:t>
            </a:r>
            <a:r>
              <a:rPr sz="999" dirty="0">
                <a:solidFill>
                  <a:srgbClr val="17375E"/>
                </a:solidFill>
                <a:latin typeface="Arial MT"/>
                <a:cs typeface="Arial MT"/>
              </a:rPr>
              <a:t>World</a:t>
            </a:r>
            <a:r>
              <a:rPr sz="999" spc="160" dirty="0">
                <a:solidFill>
                  <a:srgbClr val="17375E"/>
                </a:solidFill>
                <a:latin typeface="Arial MT"/>
                <a:cs typeface="Arial MT"/>
              </a:rPr>
              <a:t> </a:t>
            </a:r>
            <a:r>
              <a:rPr sz="999" spc="-20" dirty="0">
                <a:solidFill>
                  <a:srgbClr val="17375E"/>
                </a:solidFill>
                <a:latin typeface="Arial MT"/>
                <a:cs typeface="Arial MT"/>
              </a:rPr>
              <a:t>Bank</a:t>
            </a:r>
            <a:endParaRPr sz="999" dirty="0">
              <a:latin typeface="Arial MT"/>
              <a:cs typeface="Arial MT"/>
            </a:endParaRPr>
          </a:p>
          <a:p>
            <a:pPr marL="12685">
              <a:lnSpc>
                <a:spcPts val="1199"/>
              </a:lnSpc>
              <a:tabLst>
                <a:tab pos="298726" algn="l"/>
              </a:tabLst>
            </a:pPr>
            <a:r>
              <a:rPr sz="1049" spc="-50" dirty="0">
                <a:solidFill>
                  <a:srgbClr val="17375E"/>
                </a:solidFill>
                <a:latin typeface="Arial MT"/>
                <a:cs typeface="Arial MT"/>
              </a:rPr>
              <a:t>-</a:t>
            </a:r>
            <a:r>
              <a:rPr sz="1049" dirty="0">
                <a:solidFill>
                  <a:srgbClr val="17375E"/>
                </a:solidFill>
                <a:latin typeface="Arial MT"/>
                <a:cs typeface="Arial MT"/>
              </a:rPr>
              <a:t>	</a:t>
            </a:r>
            <a:r>
              <a:rPr sz="1049" spc="-25" dirty="0">
                <a:solidFill>
                  <a:srgbClr val="17375E"/>
                </a:solidFill>
                <a:latin typeface="Arial MT"/>
                <a:cs typeface="Arial MT"/>
              </a:rPr>
              <a:t>IMF</a:t>
            </a:r>
            <a:endParaRPr sz="1049" dirty="0">
              <a:latin typeface="Arial MT"/>
              <a:cs typeface="Arial MT"/>
            </a:endParaRPr>
          </a:p>
          <a:p>
            <a:pPr marL="12685">
              <a:lnSpc>
                <a:spcPts val="1199"/>
              </a:lnSpc>
              <a:tabLst>
                <a:tab pos="298726" algn="l"/>
              </a:tabLst>
            </a:pPr>
            <a:r>
              <a:rPr sz="1049" spc="-50" dirty="0">
                <a:solidFill>
                  <a:srgbClr val="17375E"/>
                </a:solidFill>
                <a:latin typeface="Arial MT"/>
                <a:cs typeface="Arial MT"/>
              </a:rPr>
              <a:t>-</a:t>
            </a:r>
            <a:r>
              <a:rPr sz="1049" dirty="0">
                <a:solidFill>
                  <a:srgbClr val="17375E"/>
                </a:solidFill>
                <a:latin typeface="Arial MT"/>
                <a:cs typeface="Arial MT"/>
              </a:rPr>
              <a:t>	</a:t>
            </a:r>
            <a:r>
              <a:rPr sz="1049" spc="-25" dirty="0">
                <a:solidFill>
                  <a:srgbClr val="17375E"/>
                </a:solidFill>
                <a:latin typeface="Arial MT"/>
                <a:cs typeface="Arial MT"/>
              </a:rPr>
              <a:t>ILO</a:t>
            </a:r>
            <a:endParaRPr sz="1049" dirty="0">
              <a:latin typeface="Arial MT"/>
              <a:cs typeface="Arial MT"/>
            </a:endParaRPr>
          </a:p>
          <a:p>
            <a:pPr marL="12685">
              <a:lnSpc>
                <a:spcPts val="1229"/>
              </a:lnSpc>
              <a:tabLst>
                <a:tab pos="298726" algn="l"/>
              </a:tabLst>
            </a:pPr>
            <a:r>
              <a:rPr sz="1049" spc="-50" dirty="0">
                <a:solidFill>
                  <a:srgbClr val="17375E"/>
                </a:solidFill>
                <a:latin typeface="Arial MT"/>
                <a:cs typeface="Arial MT"/>
              </a:rPr>
              <a:t>-</a:t>
            </a:r>
            <a:r>
              <a:rPr sz="1049" dirty="0">
                <a:solidFill>
                  <a:srgbClr val="17375E"/>
                </a:solidFill>
                <a:latin typeface="Arial MT"/>
                <a:cs typeface="Arial MT"/>
              </a:rPr>
              <a:t>	</a:t>
            </a:r>
            <a:r>
              <a:rPr sz="1049" spc="-25" dirty="0">
                <a:solidFill>
                  <a:srgbClr val="17375E"/>
                </a:solidFill>
                <a:latin typeface="Arial MT"/>
                <a:cs typeface="Arial MT"/>
              </a:rPr>
              <a:t>FAO</a:t>
            </a:r>
            <a:endParaRPr sz="1049" dirty="0">
              <a:latin typeface="Arial MT"/>
              <a:cs typeface="Arial M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177584" y="2269101"/>
            <a:ext cx="813700" cy="636120"/>
          </a:xfrm>
          <a:prstGeom prst="rect">
            <a:avLst/>
          </a:prstGeom>
        </p:spPr>
        <p:txBody>
          <a:bodyPr vert="horz" wrap="square" lIns="0" tIns="6342" rIns="0" bIns="0" rtlCol="0">
            <a:spAutoFit/>
          </a:bodyPr>
          <a:lstStyle/>
          <a:p>
            <a:pPr marL="12685">
              <a:lnSpc>
                <a:spcPts val="1229"/>
              </a:lnSpc>
              <a:spcBef>
                <a:spcPts val="50"/>
              </a:spcBef>
              <a:tabLst>
                <a:tab pos="298726" algn="l"/>
              </a:tabLst>
            </a:pPr>
            <a:r>
              <a:rPr sz="1049" spc="-50" dirty="0">
                <a:solidFill>
                  <a:srgbClr val="17375E"/>
                </a:solidFill>
                <a:latin typeface="Arial MT"/>
                <a:cs typeface="Arial MT"/>
              </a:rPr>
              <a:t>-</a:t>
            </a:r>
            <a:r>
              <a:rPr sz="1049" dirty="0">
                <a:solidFill>
                  <a:srgbClr val="17375E"/>
                </a:solidFill>
                <a:latin typeface="Arial MT"/>
                <a:cs typeface="Arial MT"/>
              </a:rPr>
              <a:t>	</a:t>
            </a:r>
            <a:r>
              <a:rPr sz="999" spc="-10" dirty="0">
                <a:solidFill>
                  <a:srgbClr val="17375E"/>
                </a:solidFill>
                <a:latin typeface="Arial MT"/>
                <a:cs typeface="Arial MT"/>
              </a:rPr>
              <a:t>Eurostat</a:t>
            </a:r>
            <a:endParaRPr sz="999">
              <a:latin typeface="Arial MT"/>
              <a:cs typeface="Arial MT"/>
            </a:endParaRPr>
          </a:p>
          <a:p>
            <a:pPr marL="12685">
              <a:lnSpc>
                <a:spcPts val="1199"/>
              </a:lnSpc>
              <a:tabLst>
                <a:tab pos="298726" algn="l"/>
              </a:tabLst>
            </a:pPr>
            <a:r>
              <a:rPr sz="1049" spc="-50" dirty="0">
                <a:solidFill>
                  <a:srgbClr val="17375E"/>
                </a:solidFill>
                <a:latin typeface="Arial MT"/>
                <a:cs typeface="Arial MT"/>
              </a:rPr>
              <a:t>-</a:t>
            </a:r>
            <a:r>
              <a:rPr sz="1049" dirty="0">
                <a:solidFill>
                  <a:srgbClr val="17375E"/>
                </a:solidFill>
                <a:latin typeface="Arial MT"/>
                <a:cs typeface="Arial MT"/>
              </a:rPr>
              <a:t>	</a:t>
            </a:r>
            <a:r>
              <a:rPr sz="999" spc="-10" dirty="0">
                <a:solidFill>
                  <a:srgbClr val="17375E"/>
                </a:solidFill>
                <a:latin typeface="Arial MT"/>
                <a:cs typeface="Arial MT"/>
              </a:rPr>
              <a:t>BRICS</a:t>
            </a:r>
            <a:endParaRPr sz="999">
              <a:latin typeface="Arial MT"/>
              <a:cs typeface="Arial MT"/>
            </a:endParaRPr>
          </a:p>
          <a:p>
            <a:pPr marL="12685">
              <a:lnSpc>
                <a:spcPts val="1199"/>
              </a:lnSpc>
              <a:tabLst>
                <a:tab pos="298726" algn="l"/>
              </a:tabLst>
            </a:pPr>
            <a:r>
              <a:rPr sz="1049" spc="-50" dirty="0">
                <a:solidFill>
                  <a:srgbClr val="17375E"/>
                </a:solidFill>
                <a:latin typeface="Arial MT"/>
                <a:cs typeface="Arial MT"/>
              </a:rPr>
              <a:t>-</a:t>
            </a:r>
            <a:r>
              <a:rPr sz="1049" dirty="0">
                <a:solidFill>
                  <a:srgbClr val="17375E"/>
                </a:solidFill>
                <a:latin typeface="Arial MT"/>
                <a:cs typeface="Arial MT"/>
              </a:rPr>
              <a:t>	</a:t>
            </a:r>
            <a:r>
              <a:rPr sz="1049" spc="-20" dirty="0">
                <a:solidFill>
                  <a:srgbClr val="17375E"/>
                </a:solidFill>
                <a:latin typeface="Arial MT"/>
                <a:cs typeface="Arial MT"/>
              </a:rPr>
              <a:t>OECD</a:t>
            </a:r>
            <a:endParaRPr sz="1049">
              <a:latin typeface="Arial MT"/>
              <a:cs typeface="Arial MT"/>
            </a:endParaRPr>
          </a:p>
          <a:p>
            <a:pPr marL="12685">
              <a:lnSpc>
                <a:spcPts val="1229"/>
              </a:lnSpc>
              <a:tabLst>
                <a:tab pos="298726" algn="l"/>
              </a:tabLst>
            </a:pPr>
            <a:r>
              <a:rPr sz="1049" spc="-50" dirty="0">
                <a:solidFill>
                  <a:srgbClr val="17375E"/>
                </a:solidFill>
                <a:latin typeface="Arial MT"/>
                <a:cs typeface="Arial MT"/>
              </a:rPr>
              <a:t>-</a:t>
            </a:r>
            <a:r>
              <a:rPr sz="1049" dirty="0">
                <a:solidFill>
                  <a:srgbClr val="17375E"/>
                </a:solidFill>
                <a:latin typeface="Arial MT"/>
                <a:cs typeface="Arial MT"/>
              </a:rPr>
              <a:t>	</a:t>
            </a:r>
            <a:r>
              <a:rPr sz="1049" spc="-25" dirty="0">
                <a:solidFill>
                  <a:srgbClr val="17375E"/>
                </a:solidFill>
                <a:latin typeface="Arial MT"/>
                <a:cs typeface="Arial MT"/>
              </a:rPr>
              <a:t>WHO</a:t>
            </a:r>
            <a:endParaRPr sz="1049">
              <a:latin typeface="Arial MT"/>
              <a:cs typeface="Arial MT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770737" y="2269101"/>
            <a:ext cx="760426" cy="483908"/>
          </a:xfrm>
          <a:prstGeom prst="rect">
            <a:avLst/>
          </a:prstGeom>
        </p:spPr>
        <p:txBody>
          <a:bodyPr vert="horz" wrap="square" lIns="0" tIns="6342" rIns="0" bIns="0" rtlCol="0">
            <a:spAutoFit/>
          </a:bodyPr>
          <a:lstStyle/>
          <a:p>
            <a:pPr marL="12685">
              <a:lnSpc>
                <a:spcPts val="1229"/>
              </a:lnSpc>
              <a:spcBef>
                <a:spcPts val="50"/>
              </a:spcBef>
              <a:tabLst>
                <a:tab pos="298726" algn="l"/>
              </a:tabLst>
            </a:pPr>
            <a:r>
              <a:rPr sz="1049" spc="-50" dirty="0">
                <a:solidFill>
                  <a:srgbClr val="17375E"/>
                </a:solidFill>
                <a:latin typeface="Arial MT"/>
                <a:cs typeface="Arial MT"/>
              </a:rPr>
              <a:t>-</a:t>
            </a:r>
            <a:r>
              <a:rPr sz="1049" dirty="0">
                <a:solidFill>
                  <a:srgbClr val="17375E"/>
                </a:solidFill>
                <a:latin typeface="Arial MT"/>
                <a:cs typeface="Arial MT"/>
              </a:rPr>
              <a:t>	</a:t>
            </a:r>
            <a:r>
              <a:rPr sz="999" spc="-10" dirty="0">
                <a:solidFill>
                  <a:srgbClr val="17375E"/>
                </a:solidFill>
                <a:latin typeface="Arial MT"/>
                <a:cs typeface="Arial MT"/>
              </a:rPr>
              <a:t>UNECE</a:t>
            </a:r>
            <a:endParaRPr sz="999">
              <a:latin typeface="Arial MT"/>
              <a:cs typeface="Arial MT"/>
            </a:endParaRPr>
          </a:p>
          <a:p>
            <a:pPr marL="12685">
              <a:lnSpc>
                <a:spcPts val="1199"/>
              </a:lnSpc>
              <a:tabLst>
                <a:tab pos="298726" algn="l"/>
              </a:tabLst>
            </a:pPr>
            <a:r>
              <a:rPr sz="1049" spc="-50" dirty="0">
                <a:solidFill>
                  <a:srgbClr val="17375E"/>
                </a:solidFill>
                <a:latin typeface="Arial MT"/>
                <a:cs typeface="Arial MT"/>
              </a:rPr>
              <a:t>-</a:t>
            </a:r>
            <a:r>
              <a:rPr sz="1049" dirty="0">
                <a:solidFill>
                  <a:srgbClr val="17375E"/>
                </a:solidFill>
                <a:latin typeface="Arial MT"/>
                <a:cs typeface="Arial MT"/>
              </a:rPr>
              <a:t>	</a:t>
            </a:r>
            <a:r>
              <a:rPr sz="1049" spc="-25" dirty="0">
                <a:solidFill>
                  <a:srgbClr val="17375E"/>
                </a:solidFill>
                <a:latin typeface="Arial MT"/>
                <a:cs typeface="Arial MT"/>
              </a:rPr>
              <a:t>ITU</a:t>
            </a:r>
            <a:endParaRPr sz="1049">
              <a:latin typeface="Arial MT"/>
              <a:cs typeface="Arial MT"/>
            </a:endParaRPr>
          </a:p>
          <a:p>
            <a:pPr marL="12685">
              <a:lnSpc>
                <a:spcPts val="1229"/>
              </a:lnSpc>
              <a:tabLst>
                <a:tab pos="298726" algn="l"/>
              </a:tabLst>
            </a:pPr>
            <a:r>
              <a:rPr sz="1049" spc="-50" dirty="0">
                <a:solidFill>
                  <a:srgbClr val="17375E"/>
                </a:solidFill>
                <a:latin typeface="Arial MT"/>
                <a:cs typeface="Arial MT"/>
              </a:rPr>
              <a:t>-</a:t>
            </a:r>
            <a:r>
              <a:rPr sz="1049" dirty="0">
                <a:solidFill>
                  <a:srgbClr val="17375E"/>
                </a:solidFill>
                <a:latin typeface="Arial MT"/>
                <a:cs typeface="Arial MT"/>
              </a:rPr>
              <a:t>	</a:t>
            </a:r>
            <a:r>
              <a:rPr sz="999" spc="-30" dirty="0">
                <a:solidFill>
                  <a:srgbClr val="17375E"/>
                </a:solidFill>
                <a:latin typeface="Arial MT"/>
                <a:cs typeface="Arial MT"/>
              </a:rPr>
              <a:t>UNICEF</a:t>
            </a:r>
            <a:endParaRPr sz="999">
              <a:latin typeface="Arial MT"/>
              <a:cs typeface="Arial MT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78672" y="3025938"/>
            <a:ext cx="6408763" cy="1050846"/>
          </a:xfrm>
          <a:prstGeom prst="rect">
            <a:avLst/>
          </a:prstGeom>
        </p:spPr>
        <p:txBody>
          <a:bodyPr vert="horz" wrap="square" lIns="0" tIns="15221" rIns="0" bIns="0" rtlCol="0">
            <a:spAutoFit/>
          </a:bodyPr>
          <a:lstStyle/>
          <a:p>
            <a:pPr marL="12685" marR="593647">
              <a:lnSpc>
                <a:spcPct val="104200"/>
              </a:lnSpc>
              <a:spcBef>
                <a:spcPts val="120"/>
              </a:spcBef>
            </a:pPr>
            <a:r>
              <a:rPr lang="en-US" sz="1600" b="1" spc="15" dirty="0">
                <a:solidFill>
                  <a:srgbClr val="17375E"/>
                </a:solidFill>
                <a:latin typeface="Arial"/>
                <a:cs typeface="Arial"/>
              </a:rPr>
              <a:t>KMS-LOD</a:t>
            </a:r>
            <a:r>
              <a:rPr lang="en-US" sz="1698" dirty="0">
                <a:solidFill>
                  <a:srgbClr val="17375E"/>
                </a:solidFill>
                <a:latin typeface="Arial Black"/>
                <a:cs typeface="Arial Black"/>
              </a:rPr>
              <a:t> </a:t>
            </a:r>
            <a:r>
              <a:rPr sz="1348" dirty="0">
                <a:solidFill>
                  <a:srgbClr val="17375E"/>
                </a:solidFill>
                <a:latin typeface="Arial MT"/>
                <a:cs typeface="Arial MT"/>
              </a:rPr>
              <a:t>Knowledge</a:t>
            </a:r>
            <a:r>
              <a:rPr sz="1348" spc="50" dirty="0">
                <a:solidFill>
                  <a:srgbClr val="17375E"/>
                </a:solidFill>
                <a:latin typeface="Arial MT"/>
                <a:cs typeface="Arial MT"/>
              </a:rPr>
              <a:t> </a:t>
            </a:r>
            <a:r>
              <a:rPr sz="1348" spc="60" dirty="0">
                <a:solidFill>
                  <a:srgbClr val="17375E"/>
                </a:solidFill>
                <a:latin typeface="Arial MT"/>
                <a:cs typeface="Arial MT"/>
              </a:rPr>
              <a:t>Management</a:t>
            </a:r>
            <a:r>
              <a:rPr sz="1348" spc="55" dirty="0">
                <a:solidFill>
                  <a:srgbClr val="17375E"/>
                </a:solidFill>
                <a:latin typeface="Arial MT"/>
                <a:cs typeface="Arial MT"/>
              </a:rPr>
              <a:t> </a:t>
            </a:r>
            <a:r>
              <a:rPr sz="1348" spc="50" dirty="0">
                <a:solidFill>
                  <a:srgbClr val="17375E"/>
                </a:solidFill>
                <a:latin typeface="Arial MT"/>
                <a:cs typeface="Arial MT"/>
              </a:rPr>
              <a:t>and</a:t>
            </a:r>
            <a:r>
              <a:rPr sz="1348" spc="55" dirty="0">
                <a:solidFill>
                  <a:srgbClr val="17375E"/>
                </a:solidFill>
                <a:latin typeface="Arial MT"/>
                <a:cs typeface="Arial MT"/>
              </a:rPr>
              <a:t> </a:t>
            </a:r>
            <a:r>
              <a:rPr sz="1348" dirty="0">
                <a:solidFill>
                  <a:srgbClr val="17375E"/>
                </a:solidFill>
                <a:latin typeface="Arial MT"/>
                <a:cs typeface="Arial MT"/>
              </a:rPr>
              <a:t>Linked</a:t>
            </a:r>
            <a:r>
              <a:rPr sz="1348" spc="55" dirty="0">
                <a:solidFill>
                  <a:srgbClr val="17375E"/>
                </a:solidFill>
                <a:latin typeface="Arial MT"/>
                <a:cs typeface="Arial MT"/>
              </a:rPr>
              <a:t> </a:t>
            </a:r>
            <a:r>
              <a:rPr sz="1348" dirty="0">
                <a:solidFill>
                  <a:srgbClr val="17375E"/>
                </a:solidFill>
                <a:latin typeface="Arial MT"/>
                <a:cs typeface="Arial MT"/>
              </a:rPr>
              <a:t>Open</a:t>
            </a:r>
            <a:r>
              <a:rPr sz="1348" spc="55" dirty="0">
                <a:solidFill>
                  <a:srgbClr val="17375E"/>
                </a:solidFill>
                <a:latin typeface="Arial MT"/>
                <a:cs typeface="Arial MT"/>
              </a:rPr>
              <a:t> </a:t>
            </a:r>
            <a:r>
              <a:rPr sz="1348" dirty="0">
                <a:solidFill>
                  <a:srgbClr val="17375E"/>
                </a:solidFill>
                <a:latin typeface="Arial MT"/>
                <a:cs typeface="Arial MT"/>
              </a:rPr>
              <a:t>Data</a:t>
            </a:r>
            <a:r>
              <a:rPr sz="1348" spc="55" dirty="0">
                <a:solidFill>
                  <a:srgbClr val="17375E"/>
                </a:solidFill>
                <a:latin typeface="Arial MT"/>
                <a:cs typeface="Arial MT"/>
              </a:rPr>
              <a:t> </a:t>
            </a:r>
            <a:r>
              <a:rPr sz="1348" dirty="0">
                <a:solidFill>
                  <a:srgbClr val="17375E"/>
                </a:solidFill>
                <a:latin typeface="Arial MT"/>
                <a:cs typeface="Arial MT"/>
              </a:rPr>
              <a:t>System</a:t>
            </a:r>
            <a:r>
              <a:rPr sz="1348" spc="55" dirty="0">
                <a:solidFill>
                  <a:srgbClr val="17375E"/>
                </a:solidFill>
                <a:latin typeface="Arial MT"/>
                <a:cs typeface="Arial MT"/>
              </a:rPr>
              <a:t> </a:t>
            </a:r>
            <a:r>
              <a:rPr sz="1200" b="1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PUT INTO PILOT OPERATION</a:t>
            </a:r>
            <a:r>
              <a:rPr lang="en-US" sz="1200" b="1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 </a:t>
            </a:r>
            <a:endParaRPr sz="1348" dirty="0">
              <a:latin typeface="Arial Black"/>
              <a:cs typeface="Arial Black"/>
            </a:endParaRPr>
          </a:p>
          <a:p>
            <a:pPr marL="146509" marR="5074">
              <a:lnSpc>
                <a:spcPct val="112000"/>
              </a:lnSpc>
              <a:spcBef>
                <a:spcPts val="1184"/>
              </a:spcBef>
            </a:pPr>
            <a:r>
              <a:rPr lang="en-US" sz="1200" b="1" dirty="0">
                <a:solidFill>
                  <a:srgbClr val="00AF50"/>
                </a:solidFill>
                <a:latin typeface="Arial Narrow"/>
                <a:cs typeface="Arial Narrow"/>
              </a:rPr>
              <a:t>I</a:t>
            </a:r>
            <a:r>
              <a:rPr sz="1200" b="1" dirty="0">
                <a:solidFill>
                  <a:srgbClr val="00AF50"/>
                </a:solidFill>
                <a:latin typeface="Arial Narrow"/>
                <a:cs typeface="Arial Narrow"/>
              </a:rPr>
              <a:t>nformation</a:t>
            </a:r>
            <a:r>
              <a:rPr lang="ru-RU" sz="1200" b="1" dirty="0">
                <a:solidFill>
                  <a:srgbClr val="00AF50"/>
                </a:solidFill>
                <a:latin typeface="Arial Narrow"/>
                <a:cs typeface="Arial Narrow"/>
              </a:rPr>
              <a:t> </a:t>
            </a:r>
            <a:r>
              <a:rPr sz="1200" b="1" dirty="0">
                <a:solidFill>
                  <a:srgbClr val="00AF50"/>
                </a:solidFill>
                <a:latin typeface="Arial Narrow"/>
                <a:cs typeface="Arial Narrow"/>
              </a:rPr>
              <a:t>resources of the </a:t>
            </a:r>
            <a:r>
              <a:rPr lang="en-US" sz="1200" b="1" dirty="0">
                <a:solidFill>
                  <a:srgbClr val="00AF50"/>
                </a:solidFill>
                <a:latin typeface="Arial Narrow"/>
                <a:cs typeface="Arial Narrow"/>
              </a:rPr>
              <a:t>KMS and </a:t>
            </a:r>
            <a:r>
              <a:rPr sz="1200" b="1" dirty="0">
                <a:solidFill>
                  <a:srgbClr val="00AF50"/>
                </a:solidFill>
                <a:latin typeface="Arial Narrow"/>
                <a:cs typeface="Arial Narrow"/>
              </a:rPr>
              <a:t>linked open data sets with detailed methodolog</a:t>
            </a:r>
            <a:r>
              <a:rPr lang="en-US" sz="1200" b="1" dirty="0">
                <a:solidFill>
                  <a:srgbClr val="00AF50"/>
                </a:solidFill>
                <a:latin typeface="Arial Narrow"/>
                <a:cs typeface="Arial Narrow"/>
              </a:rPr>
              <a:t>y are formed </a:t>
            </a:r>
            <a:r>
              <a:rPr sz="1249" spc="-25" dirty="0">
                <a:solidFill>
                  <a:srgbClr val="17375E"/>
                </a:solidFill>
                <a:latin typeface="Arial MT"/>
                <a:cs typeface="Arial MT"/>
              </a:rPr>
              <a:t>for</a:t>
            </a:r>
            <a:r>
              <a:rPr sz="1249" spc="145" dirty="0">
                <a:solidFill>
                  <a:srgbClr val="17375E"/>
                </a:solidFill>
                <a:latin typeface="Arial MT"/>
                <a:cs typeface="Arial MT"/>
              </a:rPr>
              <a:t> </a:t>
            </a:r>
            <a:r>
              <a:rPr sz="1249" dirty="0">
                <a:solidFill>
                  <a:srgbClr val="17375E"/>
                </a:solidFill>
                <a:latin typeface="Arial MT"/>
                <a:cs typeface="Arial MT"/>
              </a:rPr>
              <a:t>Internet</a:t>
            </a:r>
            <a:r>
              <a:rPr lang="en-US" sz="1249" dirty="0">
                <a:solidFill>
                  <a:srgbClr val="17375E"/>
                </a:solidFill>
                <a:latin typeface="Arial MT"/>
                <a:cs typeface="Arial MT"/>
              </a:rPr>
              <a:t> presentation </a:t>
            </a:r>
            <a:r>
              <a:rPr sz="1249" dirty="0">
                <a:solidFill>
                  <a:srgbClr val="FF0000"/>
                </a:solidFill>
                <a:latin typeface="Arial Black"/>
                <a:cs typeface="Arial Black"/>
              </a:rPr>
              <a:t>by</a:t>
            </a:r>
            <a:r>
              <a:rPr sz="1249" spc="75" dirty="0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sz="1249" spc="-130" dirty="0">
                <a:solidFill>
                  <a:srgbClr val="FF0000"/>
                </a:solidFill>
                <a:latin typeface="Arial Black"/>
                <a:cs typeface="Arial Black"/>
              </a:rPr>
              <a:t>10</a:t>
            </a:r>
            <a:r>
              <a:rPr sz="1249" spc="75" dirty="0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sz="1249" spc="-10" dirty="0">
                <a:solidFill>
                  <a:srgbClr val="FF0000"/>
                </a:solidFill>
                <a:latin typeface="Arial Black"/>
                <a:cs typeface="Arial Black"/>
              </a:rPr>
              <a:t>domains:</a:t>
            </a:r>
            <a:endParaRPr sz="1249" dirty="0">
              <a:latin typeface="Arial Black"/>
              <a:cs typeface="Arial Black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220391" y="4077711"/>
            <a:ext cx="693199" cy="174063"/>
          </a:xfrm>
          <a:prstGeom prst="rect">
            <a:avLst/>
          </a:prstGeom>
        </p:spPr>
        <p:txBody>
          <a:bodyPr vert="horz" wrap="square" lIns="0" tIns="12684" rIns="0" bIns="0" rtlCol="0">
            <a:spAutoFit/>
          </a:bodyPr>
          <a:lstStyle/>
          <a:p>
            <a:pPr marL="12685">
              <a:spcBef>
                <a:spcPts val="100"/>
              </a:spcBef>
              <a:tabLst>
                <a:tab pos="298726" algn="l"/>
              </a:tabLst>
            </a:pPr>
            <a:r>
              <a:rPr sz="1049" spc="-50" dirty="0">
                <a:solidFill>
                  <a:srgbClr val="17375E"/>
                </a:solidFill>
                <a:latin typeface="Arial MT"/>
                <a:cs typeface="Arial MT"/>
              </a:rPr>
              <a:t>-</a:t>
            </a:r>
            <a:r>
              <a:rPr sz="1049" dirty="0">
                <a:solidFill>
                  <a:srgbClr val="17375E"/>
                </a:solidFill>
                <a:latin typeface="Arial MT"/>
                <a:cs typeface="Arial MT"/>
              </a:rPr>
              <a:t>	</a:t>
            </a:r>
            <a:r>
              <a:rPr sz="999" spc="-10" dirty="0">
                <a:solidFill>
                  <a:srgbClr val="17375E"/>
                </a:solidFill>
                <a:latin typeface="Arial MT"/>
                <a:cs typeface="Arial MT"/>
              </a:rPr>
              <a:t>wages</a:t>
            </a:r>
            <a:endParaRPr sz="999">
              <a:latin typeface="Arial MT"/>
              <a:cs typeface="Arial MT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220391" y="4236264"/>
            <a:ext cx="2604729" cy="609326"/>
          </a:xfrm>
          <a:prstGeom prst="rect">
            <a:avLst/>
          </a:prstGeom>
        </p:spPr>
        <p:txBody>
          <a:bodyPr vert="horz" wrap="square" lIns="0" tIns="6342" rIns="0" bIns="0" rtlCol="0">
            <a:spAutoFit/>
          </a:bodyPr>
          <a:lstStyle/>
          <a:p>
            <a:pPr marL="298726" indent="-286041">
              <a:spcBef>
                <a:spcPts val="50"/>
              </a:spcBef>
              <a:buSzPct val="105000"/>
              <a:buChar char="-"/>
              <a:tabLst>
                <a:tab pos="298726" algn="l"/>
              </a:tabLst>
            </a:pPr>
            <a:r>
              <a:rPr sz="999" spc="20" dirty="0">
                <a:solidFill>
                  <a:srgbClr val="17375E"/>
                </a:solidFill>
                <a:latin typeface="Arial MT"/>
                <a:cs typeface="Arial MT"/>
              </a:rPr>
              <a:t>national</a:t>
            </a:r>
            <a:r>
              <a:rPr sz="999" spc="165" dirty="0">
                <a:solidFill>
                  <a:srgbClr val="17375E"/>
                </a:solidFill>
                <a:latin typeface="Arial MT"/>
                <a:cs typeface="Arial MT"/>
              </a:rPr>
              <a:t> </a:t>
            </a:r>
            <a:r>
              <a:rPr sz="999" spc="-10" dirty="0">
                <a:solidFill>
                  <a:srgbClr val="17375E"/>
                </a:solidFill>
                <a:latin typeface="Arial MT"/>
                <a:cs typeface="Arial MT"/>
              </a:rPr>
              <a:t>accounts</a:t>
            </a:r>
            <a:endParaRPr sz="999" dirty="0">
              <a:latin typeface="Arial MT"/>
              <a:cs typeface="Arial MT"/>
            </a:endParaRPr>
          </a:p>
          <a:p>
            <a:pPr marL="298726" indent="-286041">
              <a:spcBef>
                <a:spcPts val="35"/>
              </a:spcBef>
              <a:buSzPct val="105000"/>
              <a:buChar char="-"/>
              <a:tabLst>
                <a:tab pos="298726" algn="l"/>
              </a:tabLst>
            </a:pPr>
            <a:r>
              <a:rPr sz="999" spc="20" dirty="0">
                <a:solidFill>
                  <a:srgbClr val="17375E"/>
                </a:solidFill>
                <a:latin typeface="Arial MT"/>
                <a:cs typeface="Arial MT"/>
              </a:rPr>
              <a:t>industrial</a:t>
            </a:r>
            <a:r>
              <a:rPr sz="999" spc="35" dirty="0">
                <a:solidFill>
                  <a:srgbClr val="17375E"/>
                </a:solidFill>
                <a:latin typeface="Arial MT"/>
                <a:cs typeface="Arial MT"/>
              </a:rPr>
              <a:t> </a:t>
            </a:r>
            <a:r>
              <a:rPr sz="999" spc="50" dirty="0">
                <a:solidFill>
                  <a:srgbClr val="17375E"/>
                </a:solidFill>
                <a:latin typeface="Arial MT"/>
                <a:cs typeface="Arial MT"/>
              </a:rPr>
              <a:t>production</a:t>
            </a:r>
            <a:r>
              <a:rPr sz="999" spc="40" dirty="0">
                <a:solidFill>
                  <a:srgbClr val="17375E"/>
                </a:solidFill>
                <a:latin typeface="Arial MT"/>
                <a:cs typeface="Arial MT"/>
              </a:rPr>
              <a:t> </a:t>
            </a:r>
            <a:r>
              <a:rPr sz="999" spc="50" dirty="0">
                <a:solidFill>
                  <a:srgbClr val="17375E"/>
                </a:solidFill>
                <a:latin typeface="Arial MT"/>
                <a:cs typeface="Arial MT"/>
              </a:rPr>
              <a:t>in</a:t>
            </a:r>
            <a:r>
              <a:rPr sz="999" spc="40" dirty="0">
                <a:solidFill>
                  <a:srgbClr val="17375E"/>
                </a:solidFill>
                <a:latin typeface="Arial MT"/>
                <a:cs typeface="Arial MT"/>
              </a:rPr>
              <a:t> </a:t>
            </a:r>
            <a:r>
              <a:rPr sz="999" spc="20" dirty="0">
                <a:solidFill>
                  <a:srgbClr val="17375E"/>
                </a:solidFill>
                <a:latin typeface="Arial MT"/>
                <a:cs typeface="Arial MT"/>
              </a:rPr>
              <a:t>physical</a:t>
            </a:r>
            <a:r>
              <a:rPr sz="999" spc="35" dirty="0">
                <a:solidFill>
                  <a:srgbClr val="17375E"/>
                </a:solidFill>
                <a:latin typeface="Arial MT"/>
                <a:cs typeface="Arial MT"/>
              </a:rPr>
              <a:t> </a:t>
            </a:r>
            <a:r>
              <a:rPr sz="999" spc="40" dirty="0">
                <a:solidFill>
                  <a:srgbClr val="17375E"/>
                </a:solidFill>
                <a:latin typeface="Arial MT"/>
                <a:cs typeface="Arial MT"/>
              </a:rPr>
              <a:t>terms</a:t>
            </a:r>
            <a:endParaRPr lang="en-US" sz="999" dirty="0">
              <a:latin typeface="Arial MT"/>
              <a:cs typeface="Arial MT"/>
            </a:endParaRPr>
          </a:p>
          <a:p>
            <a:pPr marL="298726" indent="-286041">
              <a:spcBef>
                <a:spcPts val="35"/>
              </a:spcBef>
              <a:buSzPct val="105000"/>
              <a:buChar char="-"/>
              <a:tabLst>
                <a:tab pos="298726" algn="l"/>
              </a:tabLst>
            </a:pPr>
            <a:r>
              <a:rPr sz="999" spc="50" dirty="0">
                <a:solidFill>
                  <a:srgbClr val="17375E"/>
                </a:solidFill>
                <a:latin typeface="Arial MT"/>
                <a:cs typeface="Arial MT"/>
              </a:rPr>
              <a:t>plant</a:t>
            </a:r>
            <a:r>
              <a:rPr sz="999" spc="-15" dirty="0">
                <a:solidFill>
                  <a:srgbClr val="17375E"/>
                </a:solidFill>
                <a:latin typeface="Arial MT"/>
                <a:cs typeface="Arial MT"/>
              </a:rPr>
              <a:t> </a:t>
            </a:r>
            <a:r>
              <a:rPr sz="999" spc="45" dirty="0">
                <a:solidFill>
                  <a:srgbClr val="17375E"/>
                </a:solidFill>
                <a:latin typeface="Arial MT"/>
                <a:cs typeface="Arial MT"/>
              </a:rPr>
              <a:t>growing</a:t>
            </a:r>
            <a:endParaRPr sz="999" dirty="0">
              <a:latin typeface="Arial MT"/>
              <a:cs typeface="Arial MT"/>
            </a:endParaRPr>
          </a:p>
          <a:p>
            <a:pPr marL="298726" indent="-286041">
              <a:lnSpc>
                <a:spcPts val="1219"/>
              </a:lnSpc>
              <a:buSzPct val="116666"/>
              <a:buChar char="-"/>
              <a:tabLst>
                <a:tab pos="298726" algn="l"/>
              </a:tabLst>
            </a:pPr>
            <a:r>
              <a:rPr sz="899" dirty="0">
                <a:solidFill>
                  <a:srgbClr val="17375E"/>
                </a:solidFill>
                <a:latin typeface="Arial MT"/>
                <a:cs typeface="Arial MT"/>
              </a:rPr>
              <a:t>animal</a:t>
            </a:r>
            <a:r>
              <a:rPr sz="899" spc="190" dirty="0">
                <a:solidFill>
                  <a:srgbClr val="17375E"/>
                </a:solidFill>
                <a:latin typeface="Arial MT"/>
                <a:cs typeface="Arial MT"/>
              </a:rPr>
              <a:t> </a:t>
            </a:r>
            <a:r>
              <a:rPr sz="899" spc="-10" dirty="0">
                <a:solidFill>
                  <a:srgbClr val="17375E"/>
                </a:solidFill>
                <a:latin typeface="Arial MT"/>
                <a:cs typeface="Arial MT"/>
              </a:rPr>
              <a:t>husbandry</a:t>
            </a:r>
            <a:endParaRPr sz="899" dirty="0">
              <a:latin typeface="Arial MT"/>
              <a:cs typeface="Arial MT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989441" y="4084053"/>
            <a:ext cx="2468373" cy="949422"/>
          </a:xfrm>
          <a:prstGeom prst="rect">
            <a:avLst/>
          </a:prstGeom>
        </p:spPr>
        <p:txBody>
          <a:bodyPr vert="horz" wrap="square" lIns="0" tIns="6342" rIns="0" bIns="0" rtlCol="0">
            <a:spAutoFit/>
          </a:bodyPr>
          <a:lstStyle/>
          <a:p>
            <a:pPr marL="298726" indent="-286041">
              <a:lnSpc>
                <a:spcPts val="1229"/>
              </a:lnSpc>
              <a:spcBef>
                <a:spcPts val="50"/>
              </a:spcBef>
              <a:buSzPct val="105000"/>
              <a:buChar char="-"/>
              <a:tabLst>
                <a:tab pos="298726" algn="l"/>
              </a:tabLst>
            </a:pPr>
            <a:r>
              <a:rPr sz="999" spc="30" dirty="0">
                <a:solidFill>
                  <a:srgbClr val="17375E"/>
                </a:solidFill>
                <a:latin typeface="Arial MT"/>
                <a:cs typeface="Arial MT"/>
              </a:rPr>
              <a:t>agricultural</a:t>
            </a:r>
            <a:r>
              <a:rPr sz="999" spc="155" dirty="0">
                <a:solidFill>
                  <a:srgbClr val="17375E"/>
                </a:solidFill>
                <a:latin typeface="Arial MT"/>
                <a:cs typeface="Arial MT"/>
              </a:rPr>
              <a:t> </a:t>
            </a:r>
            <a:r>
              <a:rPr sz="999" spc="-10" dirty="0">
                <a:solidFill>
                  <a:srgbClr val="17375E"/>
                </a:solidFill>
                <a:latin typeface="Arial MT"/>
                <a:cs typeface="Arial MT"/>
              </a:rPr>
              <a:t>products</a:t>
            </a:r>
            <a:endParaRPr sz="999">
              <a:latin typeface="Arial MT"/>
              <a:cs typeface="Arial MT"/>
            </a:endParaRPr>
          </a:p>
          <a:p>
            <a:pPr marL="298726" indent="-286041">
              <a:lnSpc>
                <a:spcPts val="1199"/>
              </a:lnSpc>
              <a:buSzPct val="105000"/>
              <a:buChar char="-"/>
              <a:tabLst>
                <a:tab pos="298726" algn="l"/>
              </a:tabLst>
            </a:pPr>
            <a:r>
              <a:rPr sz="999" spc="10" dirty="0">
                <a:solidFill>
                  <a:srgbClr val="17375E"/>
                </a:solidFill>
                <a:latin typeface="Arial MT"/>
                <a:cs typeface="Arial MT"/>
              </a:rPr>
              <a:t>poverty</a:t>
            </a:r>
            <a:r>
              <a:rPr sz="999" spc="140" dirty="0">
                <a:solidFill>
                  <a:srgbClr val="17375E"/>
                </a:solidFill>
                <a:latin typeface="Arial MT"/>
                <a:cs typeface="Arial MT"/>
              </a:rPr>
              <a:t> </a:t>
            </a:r>
            <a:r>
              <a:rPr sz="999" spc="10" dirty="0">
                <a:solidFill>
                  <a:srgbClr val="17375E"/>
                </a:solidFill>
                <a:latin typeface="Arial MT"/>
                <a:cs typeface="Arial MT"/>
              </a:rPr>
              <a:t>and</a:t>
            </a:r>
            <a:r>
              <a:rPr sz="999" spc="145" dirty="0">
                <a:solidFill>
                  <a:srgbClr val="17375E"/>
                </a:solidFill>
                <a:latin typeface="Arial MT"/>
                <a:cs typeface="Arial MT"/>
              </a:rPr>
              <a:t> </a:t>
            </a:r>
            <a:r>
              <a:rPr sz="999" spc="-10" dirty="0">
                <a:solidFill>
                  <a:srgbClr val="17375E"/>
                </a:solidFill>
                <a:latin typeface="Arial MT"/>
                <a:cs typeface="Arial MT"/>
              </a:rPr>
              <a:t>inequality</a:t>
            </a:r>
            <a:endParaRPr sz="999">
              <a:latin typeface="Arial MT"/>
              <a:cs typeface="Arial MT"/>
            </a:endParaRPr>
          </a:p>
          <a:p>
            <a:pPr marL="298726" indent="-286041">
              <a:lnSpc>
                <a:spcPts val="1229"/>
              </a:lnSpc>
              <a:buSzPct val="105000"/>
              <a:buChar char="-"/>
              <a:tabLst>
                <a:tab pos="298726" algn="l"/>
              </a:tabLst>
            </a:pPr>
            <a:r>
              <a:rPr sz="999" spc="10" dirty="0">
                <a:solidFill>
                  <a:srgbClr val="17375E"/>
                </a:solidFill>
                <a:latin typeface="Arial MT"/>
                <a:cs typeface="Arial MT"/>
              </a:rPr>
              <a:t>housing</a:t>
            </a:r>
            <a:r>
              <a:rPr sz="999" spc="220" dirty="0">
                <a:solidFill>
                  <a:srgbClr val="17375E"/>
                </a:solidFill>
                <a:latin typeface="Arial MT"/>
                <a:cs typeface="Arial MT"/>
              </a:rPr>
              <a:t> </a:t>
            </a:r>
            <a:r>
              <a:rPr sz="999" spc="-10" dirty="0">
                <a:solidFill>
                  <a:srgbClr val="17375E"/>
                </a:solidFill>
                <a:latin typeface="Arial MT"/>
                <a:cs typeface="Arial MT"/>
              </a:rPr>
              <a:t>conditions</a:t>
            </a:r>
            <a:endParaRPr sz="999">
              <a:latin typeface="Arial MT"/>
              <a:cs typeface="Arial MT"/>
            </a:endParaRPr>
          </a:p>
          <a:p>
            <a:pPr marL="298726" marR="5074" indent="-286676">
              <a:lnSpc>
                <a:spcPts val="1199"/>
              </a:lnSpc>
              <a:spcBef>
                <a:spcPts val="125"/>
              </a:spcBef>
              <a:buSzPct val="105000"/>
              <a:buChar char="-"/>
              <a:tabLst>
                <a:tab pos="298726" algn="l"/>
              </a:tabLst>
            </a:pPr>
            <a:r>
              <a:rPr sz="999" spc="30" dirty="0">
                <a:solidFill>
                  <a:srgbClr val="17375E"/>
                </a:solidFill>
                <a:latin typeface="Arial MT"/>
                <a:cs typeface="Arial MT"/>
              </a:rPr>
              <a:t>household</a:t>
            </a:r>
            <a:r>
              <a:rPr sz="999" spc="70" dirty="0">
                <a:solidFill>
                  <a:srgbClr val="17375E"/>
                </a:solidFill>
                <a:latin typeface="Arial MT"/>
                <a:cs typeface="Arial MT"/>
              </a:rPr>
              <a:t> </a:t>
            </a:r>
            <a:r>
              <a:rPr sz="999" spc="30" dirty="0">
                <a:solidFill>
                  <a:srgbClr val="17375E"/>
                </a:solidFill>
                <a:latin typeface="Arial MT"/>
                <a:cs typeface="Arial MT"/>
              </a:rPr>
              <a:t>income,</a:t>
            </a:r>
            <a:r>
              <a:rPr sz="999" spc="75" dirty="0">
                <a:solidFill>
                  <a:srgbClr val="17375E"/>
                </a:solidFill>
                <a:latin typeface="Arial MT"/>
                <a:cs typeface="Arial MT"/>
              </a:rPr>
              <a:t> </a:t>
            </a:r>
            <a:r>
              <a:rPr sz="999" spc="30" dirty="0">
                <a:solidFill>
                  <a:srgbClr val="17375E"/>
                </a:solidFill>
                <a:latin typeface="Arial MT"/>
                <a:cs typeface="Arial MT"/>
              </a:rPr>
              <a:t>expenditure</a:t>
            </a:r>
            <a:r>
              <a:rPr sz="999" spc="75" dirty="0">
                <a:solidFill>
                  <a:srgbClr val="17375E"/>
                </a:solidFill>
                <a:latin typeface="Arial MT"/>
                <a:cs typeface="Arial MT"/>
              </a:rPr>
              <a:t> </a:t>
            </a:r>
            <a:r>
              <a:rPr sz="999" spc="-25" dirty="0">
                <a:solidFill>
                  <a:srgbClr val="17375E"/>
                </a:solidFill>
                <a:latin typeface="Arial MT"/>
                <a:cs typeface="Arial MT"/>
              </a:rPr>
              <a:t>and </a:t>
            </a:r>
            <a:r>
              <a:rPr sz="999" spc="-10" dirty="0">
                <a:solidFill>
                  <a:srgbClr val="17375E"/>
                </a:solidFill>
                <a:latin typeface="Arial MT"/>
                <a:cs typeface="Arial MT"/>
              </a:rPr>
              <a:t>consumption</a:t>
            </a:r>
            <a:endParaRPr sz="999">
              <a:latin typeface="Arial MT"/>
              <a:cs typeface="Arial MT"/>
            </a:endParaRPr>
          </a:p>
          <a:p>
            <a:pPr marL="298726" indent="-286041">
              <a:lnSpc>
                <a:spcPts val="1144"/>
              </a:lnSpc>
              <a:buSzPct val="105000"/>
              <a:buChar char="-"/>
              <a:tabLst>
                <a:tab pos="298726" algn="l"/>
              </a:tabLst>
            </a:pPr>
            <a:r>
              <a:rPr sz="999" spc="10" dirty="0">
                <a:solidFill>
                  <a:srgbClr val="17375E"/>
                </a:solidFill>
                <a:latin typeface="Arial MT"/>
                <a:cs typeface="Arial MT"/>
              </a:rPr>
              <a:t>consumer</a:t>
            </a:r>
            <a:r>
              <a:rPr sz="999" spc="204" dirty="0">
                <a:solidFill>
                  <a:srgbClr val="17375E"/>
                </a:solidFill>
                <a:latin typeface="Arial MT"/>
                <a:cs typeface="Arial MT"/>
              </a:rPr>
              <a:t> </a:t>
            </a:r>
            <a:r>
              <a:rPr sz="999" spc="-10" dirty="0">
                <a:solidFill>
                  <a:srgbClr val="17375E"/>
                </a:solidFill>
                <a:latin typeface="Arial MT"/>
                <a:cs typeface="Arial MT"/>
              </a:rPr>
              <a:t>prices</a:t>
            </a:r>
            <a:endParaRPr sz="999">
              <a:latin typeface="Arial MT"/>
              <a:cs typeface="Arial MT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8723584" y="4841764"/>
            <a:ext cx="98304" cy="166379"/>
          </a:xfrm>
          <a:prstGeom prst="rect">
            <a:avLst/>
          </a:prstGeom>
        </p:spPr>
        <p:txBody>
          <a:bodyPr vert="horz" wrap="square" lIns="0" tIns="12684" rIns="0" bIns="0" rtlCol="0">
            <a:spAutoFit/>
          </a:bodyPr>
          <a:lstStyle/>
          <a:p>
            <a:pPr marL="12685">
              <a:spcBef>
                <a:spcPts val="100"/>
              </a:spcBef>
            </a:pPr>
            <a:r>
              <a:rPr sz="999" spc="-50" dirty="0">
                <a:solidFill>
                  <a:srgbClr val="17375E"/>
                </a:solidFill>
                <a:latin typeface="Arial MT"/>
                <a:cs typeface="Arial MT"/>
              </a:rPr>
              <a:t>7</a:t>
            </a:r>
            <a:endParaRPr sz="999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31594" y="546608"/>
            <a:ext cx="7489190" cy="0"/>
          </a:xfrm>
          <a:custGeom>
            <a:avLst/>
            <a:gdLst/>
            <a:ahLst/>
            <a:cxnLst/>
            <a:rect l="l" t="t" r="r" b="b"/>
            <a:pathLst>
              <a:path w="7489190">
                <a:moveTo>
                  <a:pt x="0" y="0"/>
                </a:moveTo>
                <a:lnTo>
                  <a:pt x="7488935" y="0"/>
                </a:lnTo>
              </a:path>
            </a:pathLst>
          </a:custGeom>
          <a:ln w="19050">
            <a:solidFill>
              <a:srgbClr val="1737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-574786" y="115721"/>
            <a:ext cx="9402445" cy="430887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2405380">
              <a:lnSpc>
                <a:spcPct val="100000"/>
              </a:lnSpc>
            </a:pPr>
            <a:r>
              <a:rPr lang="en-US" sz="2800" dirty="0"/>
              <a:t>SDMX </a:t>
            </a:r>
            <a:r>
              <a:rPr lang="ru-RU" sz="2800" dirty="0" err="1"/>
              <a:t>Problems</a:t>
            </a:r>
            <a:r>
              <a:rPr lang="en-US" sz="2800"/>
              <a:t> </a:t>
            </a:r>
            <a:endParaRPr sz="2800" dirty="0"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8</a:t>
            </a:fld>
            <a:endParaRPr spc="-10" dirty="0"/>
          </a:p>
        </p:txBody>
      </p:sp>
      <p:sp>
        <p:nvSpPr>
          <p:cNvPr id="4" name="object 4"/>
          <p:cNvSpPr txBox="1"/>
          <p:nvPr/>
        </p:nvSpPr>
        <p:spPr>
          <a:xfrm>
            <a:off x="330200" y="1123950"/>
            <a:ext cx="8661400" cy="31624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2915" marR="5080" indent="-285750">
              <a:spcBef>
                <a:spcPts val="900"/>
              </a:spcBef>
              <a:buClr>
                <a:srgbClr val="006FC0"/>
              </a:buClr>
              <a:buFont typeface="Arial" panose="020B0604020202020204" pitchFamily="34" charset="0"/>
              <a:buChar char="•"/>
              <a:tabLst>
                <a:tab pos="462915" algn="l"/>
              </a:tabLst>
            </a:pPr>
            <a:r>
              <a:rPr lang="ru-RU" sz="2000" b="1" spc="-10" dirty="0">
                <a:solidFill>
                  <a:srgbClr val="006FC0"/>
                </a:solidFill>
                <a:latin typeface="Arial"/>
                <a:cs typeface="Arial"/>
              </a:rPr>
              <a:t>	</a:t>
            </a:r>
            <a:r>
              <a:rPr lang="ru-RU" sz="2400" b="1" spc="-10" dirty="0">
                <a:solidFill>
                  <a:srgbClr val="006FC0"/>
                </a:solidFill>
                <a:latin typeface="Arial"/>
                <a:cs typeface="Arial"/>
              </a:rPr>
              <a:t>Lack of links between adjacent areas</a:t>
            </a:r>
            <a:r>
              <a:rPr lang="en-US" sz="2400" b="1" spc="-1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lang="ru-RU" sz="2400" b="1" spc="-10" dirty="0">
                <a:solidFill>
                  <a:srgbClr val="006FC0"/>
                </a:solidFill>
                <a:latin typeface="Arial"/>
                <a:cs typeface="Arial"/>
              </a:rPr>
              <a:t>code sheets</a:t>
            </a:r>
          </a:p>
          <a:p>
            <a:pPr marL="462915" marR="5080" indent="-285750">
              <a:spcBef>
                <a:spcPts val="900"/>
              </a:spcBef>
              <a:buClr>
                <a:srgbClr val="006FC0"/>
              </a:buClr>
              <a:buFont typeface="Arial" panose="020B0604020202020204" pitchFamily="34" charset="0"/>
              <a:buChar char="•"/>
              <a:tabLst>
                <a:tab pos="462915" algn="l"/>
              </a:tabLst>
            </a:pPr>
            <a:r>
              <a:rPr lang="ru-RU" sz="2400" b="1" spc="-10" dirty="0">
                <a:solidFill>
                  <a:srgbClr val="006FC0"/>
                </a:solidFill>
                <a:latin typeface="Arial"/>
                <a:cs typeface="Arial"/>
              </a:rPr>
              <a:t>	Lack of descriptions, goals, and sources for </a:t>
            </a:r>
            <a:r>
              <a:rPr lang="en-US" sz="2400" b="1" spc="-10" dirty="0">
                <a:solidFill>
                  <a:srgbClr val="006FC0"/>
                </a:solidFill>
                <a:latin typeface="Arial"/>
                <a:cs typeface="Arial"/>
              </a:rPr>
              <a:t>	</a:t>
            </a:r>
            <a:r>
              <a:rPr lang="ru-RU" sz="2400" b="1" spc="-10" dirty="0">
                <a:solidFill>
                  <a:srgbClr val="006FC0"/>
                </a:solidFill>
                <a:latin typeface="Arial"/>
                <a:cs typeface="Arial"/>
              </a:rPr>
              <a:t>code sheets</a:t>
            </a:r>
          </a:p>
          <a:p>
            <a:pPr marL="462915" marR="5080" indent="-285750">
              <a:spcBef>
                <a:spcPts val="900"/>
              </a:spcBef>
              <a:buClr>
                <a:srgbClr val="006FC0"/>
              </a:buClr>
              <a:buFont typeface="Arial" panose="020B0604020202020204" pitchFamily="34" charset="0"/>
              <a:buChar char="•"/>
              <a:tabLst>
                <a:tab pos="462915" algn="l"/>
              </a:tabLst>
            </a:pPr>
            <a:r>
              <a:rPr lang="ru-RU" sz="2400" b="1" spc="-10" dirty="0">
                <a:solidFill>
                  <a:srgbClr val="006FC0"/>
                </a:solidFill>
                <a:latin typeface="Arial"/>
                <a:cs typeface="Arial"/>
              </a:rPr>
              <a:t>	Limited Glossary semantics</a:t>
            </a:r>
          </a:p>
          <a:p>
            <a:pPr marL="462915" marR="5080" indent="-285750">
              <a:spcBef>
                <a:spcPts val="900"/>
              </a:spcBef>
              <a:buClr>
                <a:srgbClr val="006FC0"/>
              </a:buClr>
              <a:buFont typeface="Arial" panose="020B0604020202020204" pitchFamily="34" charset="0"/>
              <a:buChar char="•"/>
              <a:tabLst>
                <a:tab pos="462915" algn="l"/>
              </a:tabLst>
            </a:pPr>
            <a:r>
              <a:rPr lang="ru-RU" sz="2400" b="1" spc="-10" dirty="0">
                <a:solidFill>
                  <a:srgbClr val="006FC0"/>
                </a:solidFill>
                <a:latin typeface="Arial"/>
                <a:cs typeface="Arial"/>
              </a:rPr>
              <a:t>	Inconsistent links to sources</a:t>
            </a:r>
          </a:p>
          <a:p>
            <a:pPr marL="462915" marR="5080" indent="-285750">
              <a:spcBef>
                <a:spcPts val="900"/>
              </a:spcBef>
              <a:buClr>
                <a:srgbClr val="006FC0"/>
              </a:buClr>
              <a:buFont typeface="Arial" panose="020B0604020202020204" pitchFamily="34" charset="0"/>
              <a:buChar char="•"/>
              <a:tabLst>
                <a:tab pos="462915" algn="l"/>
              </a:tabLst>
            </a:pPr>
            <a:r>
              <a:rPr lang="ru-RU" sz="2400" b="1" spc="-10" dirty="0">
                <a:solidFill>
                  <a:srgbClr val="006FC0"/>
                </a:solidFill>
                <a:latin typeface="Arial"/>
                <a:cs typeface="Arial"/>
              </a:rPr>
              <a:t>	Semantic "loops" in definitions of concepts</a:t>
            </a:r>
          </a:p>
          <a:p>
            <a:pPr marL="462915" marR="5080" indent="-285750">
              <a:spcBef>
                <a:spcPts val="900"/>
              </a:spcBef>
              <a:buClr>
                <a:srgbClr val="006FC0"/>
              </a:buClr>
              <a:buFont typeface="Arial" panose="020B0604020202020204" pitchFamily="34" charset="0"/>
              <a:buChar char="•"/>
              <a:tabLst>
                <a:tab pos="462915" algn="l"/>
              </a:tabLst>
            </a:pPr>
            <a:r>
              <a:rPr lang="ru-RU" sz="2400" b="1" spc="-10" dirty="0">
                <a:solidFill>
                  <a:srgbClr val="006FC0"/>
                </a:solidFill>
                <a:latin typeface="Arial"/>
                <a:cs typeface="Arial"/>
              </a:rPr>
              <a:t>	Availability of unused glossary terms</a:t>
            </a:r>
          </a:p>
        </p:txBody>
      </p:sp>
    </p:spTree>
    <p:extLst>
      <p:ext uri="{BB962C8B-B14F-4D97-AF65-F5344CB8AC3E}">
        <p14:creationId xmlns:p14="http://schemas.microsoft.com/office/powerpoint/2010/main" val="32506541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43854" y="1952112"/>
            <a:ext cx="3703193" cy="343746"/>
          </a:xfrm>
          <a:prstGeom prst="rect">
            <a:avLst/>
          </a:prstGeom>
        </p:spPr>
        <p:txBody>
          <a:bodyPr vert="horz" wrap="square" lIns="0" tIns="17124" rIns="0" bIns="0" rtlCol="0">
            <a:spAutoFit/>
          </a:bodyPr>
          <a:lstStyle/>
          <a:p>
            <a:pPr marL="12685">
              <a:spcBef>
                <a:spcPts val="135"/>
              </a:spcBef>
            </a:pPr>
            <a:r>
              <a:rPr sz="2048" i="1" dirty="0"/>
              <a:t>Thank</a:t>
            </a:r>
            <a:r>
              <a:rPr sz="2048" i="1" spc="40" dirty="0"/>
              <a:t> </a:t>
            </a:r>
            <a:r>
              <a:rPr sz="2048" i="1" dirty="0"/>
              <a:t>you</a:t>
            </a:r>
            <a:r>
              <a:rPr sz="2048" i="1" spc="40" dirty="0"/>
              <a:t> </a:t>
            </a:r>
            <a:r>
              <a:rPr sz="2048" i="1" spc="50" dirty="0"/>
              <a:t>for</a:t>
            </a:r>
            <a:r>
              <a:rPr sz="2048" i="1" spc="40" dirty="0"/>
              <a:t> </a:t>
            </a:r>
            <a:r>
              <a:rPr sz="2048" i="1" dirty="0"/>
              <a:t>your</a:t>
            </a:r>
            <a:r>
              <a:rPr sz="2048" i="1" spc="40" dirty="0"/>
              <a:t> </a:t>
            </a:r>
            <a:r>
              <a:rPr sz="2048" i="1" spc="75" dirty="0"/>
              <a:t>attention</a:t>
            </a:r>
            <a:endParaRPr sz="2048" dirty="0"/>
          </a:p>
        </p:txBody>
      </p:sp>
      <p:sp>
        <p:nvSpPr>
          <p:cNvPr id="4" name="object 4"/>
          <p:cNvSpPr txBox="1"/>
          <p:nvPr/>
        </p:nvSpPr>
        <p:spPr>
          <a:xfrm>
            <a:off x="8722570" y="4777607"/>
            <a:ext cx="170604" cy="175345"/>
          </a:xfrm>
          <a:prstGeom prst="rect">
            <a:avLst/>
          </a:prstGeom>
        </p:spPr>
        <p:txBody>
          <a:bodyPr vert="horz" wrap="square" lIns="0" tIns="21563" rIns="0" bIns="0" rtlCol="0">
            <a:spAutoFit/>
          </a:bodyPr>
          <a:lstStyle/>
          <a:p>
            <a:pPr marL="12685">
              <a:spcBef>
                <a:spcPts val="170"/>
              </a:spcBef>
            </a:pPr>
            <a:r>
              <a:rPr sz="999" spc="-25" dirty="0">
                <a:solidFill>
                  <a:srgbClr val="17375E"/>
                </a:solidFill>
                <a:latin typeface="Arial MT"/>
                <a:cs typeface="Arial MT"/>
              </a:rPr>
              <a:t>22</a:t>
            </a:r>
            <a:endParaRPr sz="999">
              <a:latin typeface="Arial MT"/>
              <a:cs typeface="Arial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683462" y="2928307"/>
            <a:ext cx="1626767" cy="197119"/>
          </a:xfrm>
          <a:prstGeom prst="rect">
            <a:avLst/>
          </a:prstGeom>
        </p:spPr>
        <p:txBody>
          <a:bodyPr vert="horz" wrap="square" lIns="0" tIns="12684" rIns="0" bIns="0" rtlCol="0">
            <a:spAutoFit/>
          </a:bodyPr>
          <a:lstStyle/>
          <a:p>
            <a:pPr marL="12685">
              <a:spcBef>
                <a:spcPts val="100"/>
              </a:spcBef>
            </a:pPr>
            <a:r>
              <a:rPr sz="1199" u="sng" spc="-80" dirty="0">
                <a:solidFill>
                  <a:srgbClr val="17375E"/>
                </a:solidFill>
                <a:uFill>
                  <a:solidFill>
                    <a:srgbClr val="17375E"/>
                  </a:solidFill>
                </a:uFill>
                <a:latin typeface="Arial Black"/>
                <a:cs typeface="Arial Black"/>
                <a:hlinkClick r:id="rId2"/>
              </a:rPr>
              <a:t>www.new.cisstat.org</a:t>
            </a:r>
            <a:endParaRPr sz="1199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7375E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1069</TotalTime>
  <Words>676</Words>
  <Application>Microsoft Macintosh PowerPoint</Application>
  <PresentationFormat>Экран (16:9)</PresentationFormat>
  <Paragraphs>103</Paragraphs>
  <Slides>9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Arial Black</vt:lpstr>
      <vt:lpstr>Arial MT</vt:lpstr>
      <vt:lpstr>Arial Narrow</vt:lpstr>
      <vt:lpstr>Calibri</vt:lpstr>
      <vt:lpstr>Office Theme</vt:lpstr>
      <vt:lpstr>Презентация PowerPoint</vt:lpstr>
      <vt:lpstr>Global challenges in official statistics</vt:lpstr>
      <vt:lpstr>Digitalization trends in CIS statistics</vt:lpstr>
      <vt:lpstr>Trends in statistics distribution and metadata description </vt:lpstr>
      <vt:lpstr>International Statistical Data and Metadata Hub (1)</vt:lpstr>
      <vt:lpstr>Use of big data in statistics</vt:lpstr>
      <vt:lpstr>International Statistical Data and Metadata Hub (2)</vt:lpstr>
      <vt:lpstr>SDMX Problems </vt:lpstr>
      <vt:lpstr>Thank you for your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Пример корпоративной презентации Статкомитета СНГ 2023</dc:title>
  <dc:creator>Yandex.Translate</dc:creator>
  <dc:description>Translated with Yandex.Translate</dc:description>
  <cp:lastModifiedBy>Microsoft Office User</cp:lastModifiedBy>
  <cp:revision>74</cp:revision>
  <dcterms:created xsi:type="dcterms:W3CDTF">2025-07-17T17:54:23Z</dcterms:created>
  <dcterms:modified xsi:type="dcterms:W3CDTF">2025-11-05T21:28:17Z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2025-06-30T00:00:00Z</vt:filetime>
  </property>
  <property fmtid="{D5CDD505-2E9C-101B-9397-08002B2CF9AE}" pid="3" name="LastSaved">
    <vt:filetime>2025-07-17T00:00:00Z</vt:filetime>
  </property>
</Properties>
</file>